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571" r:id="rId2"/>
    <p:sldId id="260" r:id="rId3"/>
    <p:sldId id="576" r:id="rId4"/>
    <p:sldId id="574" r:id="rId5"/>
    <p:sldId id="724" r:id="rId6"/>
    <p:sldId id="723" r:id="rId7"/>
    <p:sldId id="722" r:id="rId8"/>
    <p:sldId id="489" r:id="rId9"/>
    <p:sldId id="580" r:id="rId10"/>
    <p:sldId id="581" r:id="rId11"/>
    <p:sldId id="492" r:id="rId12"/>
    <p:sldId id="564" r:id="rId13"/>
    <p:sldId id="565" r:id="rId14"/>
    <p:sldId id="720" r:id="rId15"/>
    <p:sldId id="721" r:id="rId16"/>
    <p:sldId id="694" r:id="rId17"/>
    <p:sldId id="714" r:id="rId18"/>
    <p:sldId id="686" r:id="rId19"/>
    <p:sldId id="690" r:id="rId20"/>
    <p:sldId id="687" r:id="rId21"/>
    <p:sldId id="717" r:id="rId22"/>
    <p:sldId id="695" r:id="rId23"/>
    <p:sldId id="448" r:id="rId24"/>
    <p:sldId id="710" r:id="rId25"/>
    <p:sldId id="697" r:id="rId26"/>
    <p:sldId id="423" r:id="rId27"/>
    <p:sldId id="707" r:id="rId28"/>
    <p:sldId id="570" r:id="rId29"/>
    <p:sldId id="524" r:id="rId30"/>
    <p:sldId id="569" r:id="rId31"/>
    <p:sldId id="678" r:id="rId32"/>
    <p:sldId id="679" r:id="rId33"/>
    <p:sldId id="680" r:id="rId34"/>
    <p:sldId id="696" r:id="rId35"/>
    <p:sldId id="529" r:id="rId36"/>
    <p:sldId id="532" r:id="rId37"/>
    <p:sldId id="533" r:id="rId38"/>
    <p:sldId id="698" r:id="rId39"/>
    <p:sldId id="525" r:id="rId40"/>
    <p:sldId id="527" r:id="rId41"/>
    <p:sldId id="534" r:id="rId42"/>
    <p:sldId id="709" r:id="rId43"/>
    <p:sldId id="535" r:id="rId44"/>
    <p:sldId id="303" r:id="rId45"/>
    <p:sldId id="583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ël DORÉ" initials="MD" lastIdx="1" clrIdx="0">
    <p:extLst>
      <p:ext uri="{19B8F6BF-5375-455C-9EA6-DF929625EA0E}">
        <p15:presenceInfo xmlns:p15="http://schemas.microsoft.com/office/powerpoint/2012/main" userId="8fce3475e0a464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ABA46"/>
    <a:srgbClr val="50C8A7"/>
    <a:srgbClr val="55C3CF"/>
    <a:srgbClr val="7395D3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4737" autoAdjust="0"/>
  </p:normalViewPr>
  <p:slideViewPr>
    <p:cSldViewPr snapToGrid="0">
      <p:cViewPr varScale="1">
        <p:scale>
          <a:sx n="79" d="100"/>
          <a:sy n="79" d="100"/>
        </p:scale>
        <p:origin x="10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F4CB4-62CB-48F1-9D9C-0BF197A372E5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D0AF6-B250-4F3A-B93E-E19222268D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50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10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86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0464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8353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2201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2404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1856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5514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2735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5698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198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4577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1010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8203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48191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2ED85A-883F-4C86-BA17-375F220B5DE0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511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2ED85A-883F-4C86-BA17-375F220B5DE0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464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7119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4869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624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8359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454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4873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255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221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5083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719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8939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noProof="0" dirty="0">
              <a:solidFill>
                <a:prstClr val="black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6094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0694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4880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28770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659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03285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0794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baseline="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6666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216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1F4AA6-1857-4D6D-841F-A259134586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3395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89919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F4AA6-1857-4D6D-841F-A259134586FE}" type="slidenum">
              <a:rPr lang="fr-FR" smtClean="0"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6284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0519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6587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3053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3994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7CEE-C3D9-415E-910D-BA4F0AFBBF3C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9187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8B017B-613D-42B8-A0C5-BEF2E4C3E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166348-4E98-4159-AB50-A6AF28C9B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F0B2C0-61F3-4165-ADDE-38951BCA4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01682F-C979-4B41-8270-7BC1FAED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75C742-954C-4474-9AC3-BBB4AA0B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27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2ABE79-31B9-4E77-9CC0-9E50C7C38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0F8A83A-D909-4791-BFA0-E285275F0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DAD81E-9681-46D4-8BE1-3CDA1D01D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63AE22-D35E-493B-8409-149CAA7E1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8CC56F-334E-41D3-86D0-39BB9FCF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340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5129FB9-8433-4722-AF98-AFE2516EC2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1B00D8-A90C-4D7D-A9C3-A3B4D14E4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56879B1-4281-4074-B480-2DAE0929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8C33B2-90BB-4B7F-9491-60A2E525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537A2B-B45F-4840-87ED-864107862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26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BB8BA9-2B9F-43E3-9538-ACCF41A0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255D03-9FBD-4C03-8AD7-374F1389A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34AF5C-B309-4DEB-A22C-BC04A9271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44D325-17CE-4F2F-811D-E319147A5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845866-4491-4B74-BCA4-6FE96DD5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994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F747B7-2019-43C4-B103-9D2957F3E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6813F6-001D-47C6-8D97-6C29AD11F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56C2AD-DB08-4643-99AF-E322098F8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B6AA94-DBDA-43B9-BD10-ABF078F74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0DC4D7-30EC-403A-A70E-C9A8096C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402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473BCF-87D2-4FAA-9440-B6B485F2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AD6915-D1F0-4064-953C-EE45AB164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FBDA43F-7248-4546-AE59-D6228A09D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B6BD46A-A8CD-4766-80F5-5BF52290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6D46E8-FB52-4EF0-A973-B6EB7AA64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EBC86B-07EE-44C8-9A43-57B92AE6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061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F7EE30-7FB0-4631-B6B6-6BF0DFDC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124667-9E13-4801-914B-ECAFA9E84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8C70BE-5B5F-49FB-A0A3-0F6CC5BF9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D226C9D-B5AE-45DC-AEBC-1FC8E0E2CC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D93AC5E-9C5F-4BCA-969A-F68A85A21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C8B05D0-70A8-4CFA-B8B2-EE4BC31A7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238E31C-6BBB-4515-9DBB-892DD060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848FCE-F565-45B6-BD12-BC0A5BBF0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11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4239D8-0FEF-4AEF-955C-AE167D13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1DA50C6-4BFC-4D1F-A9A5-A6276A8C8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8122DA7-77B8-4BFC-A305-4BAEC42E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3D56A76-CD04-4A97-9DC3-A2975990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708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A945CF3-1C49-4239-A4E6-3AA820ABA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DBDD706-EABE-4D3C-BF79-0057211F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DE596B-56D1-460F-BB26-0792C98A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12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333BA4-0F08-438D-85F1-0A486D7F6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E6616D-3C36-4D01-8651-E2FAEBBB1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76750B-560B-44CF-9EBA-C7C63B727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8E0DF2-8070-4E68-AD02-DDFFCF42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8A1220-D26A-4163-BDFB-7F42E81A2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38E95F-CBE2-4E70-8F30-723DE789B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1382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40ECC8-8F01-4CB0-990E-37815CB8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F444C3-E2B8-4F2C-8A50-F8FD8BB51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20519A-1127-4886-A52D-68274B2D1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64A049-6057-4FC8-BD0B-FA83CB9C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2C8AA8-6FE3-4D6F-9ED5-539856CE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88C663D-2DC9-47DA-9389-696C65C61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527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11814B2-B8CC-4859-BFE4-46CCC523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2EE822-39CB-45B1-AF9C-15BC782A5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F6956B-E9E0-4BC2-A2B2-6D832EC44F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3EF0-4A5E-48C6-B1D9-6333F34C3F53}" type="datetimeFigureOut">
              <a:rPr lang="fr-FR" smtClean="0"/>
              <a:t>26/11/2022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BDCF1A-432A-4199-BC85-4DE8B6E256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AC9F18-7794-45D0-B1A1-3BCCE60D3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DD08F-2D43-42AA-969A-3F73589810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10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1.png"/><Relationship Id="rId26" Type="http://schemas.openxmlformats.org/officeDocument/2006/relationships/image" Target="../media/image35.png"/><Relationship Id="rId39" Type="http://schemas.openxmlformats.org/officeDocument/2006/relationships/image" Target="../media/image43.png"/><Relationship Id="rId21" Type="http://schemas.microsoft.com/office/2007/relationships/hdphoto" Target="../media/hdphoto8.wdp"/><Relationship Id="rId34" Type="http://schemas.openxmlformats.org/officeDocument/2006/relationships/image" Target="../media/image39.png"/><Relationship Id="rId42" Type="http://schemas.openxmlformats.org/officeDocument/2006/relationships/image" Target="../media/image46.png"/><Relationship Id="rId47" Type="http://schemas.openxmlformats.org/officeDocument/2006/relationships/image" Target="../media/image51.png"/><Relationship Id="rId50" Type="http://schemas.openxmlformats.org/officeDocument/2006/relationships/image" Target="../media/image54.png"/><Relationship Id="rId55" Type="http://schemas.openxmlformats.org/officeDocument/2006/relationships/image" Target="../media/image5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6" Type="http://schemas.microsoft.com/office/2007/relationships/hdphoto" Target="../media/hdphoto6.wdp"/><Relationship Id="rId29" Type="http://schemas.microsoft.com/office/2007/relationships/hdphoto" Target="../media/hdphoto12.wdp"/><Relationship Id="rId11" Type="http://schemas.openxmlformats.org/officeDocument/2006/relationships/image" Target="../media/image27.png"/><Relationship Id="rId24" Type="http://schemas.openxmlformats.org/officeDocument/2006/relationships/image" Target="../media/image34.png"/><Relationship Id="rId32" Type="http://schemas.openxmlformats.org/officeDocument/2006/relationships/image" Target="../media/image38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45" Type="http://schemas.openxmlformats.org/officeDocument/2006/relationships/image" Target="../media/image49.png"/><Relationship Id="rId53" Type="http://schemas.openxmlformats.org/officeDocument/2006/relationships/image" Target="../media/image57.png"/><Relationship Id="rId5" Type="http://schemas.microsoft.com/office/2007/relationships/hdphoto" Target="../media/hdphoto2.wdp"/><Relationship Id="rId19" Type="http://schemas.microsoft.com/office/2007/relationships/hdphoto" Target="../media/hdphoto7.wdp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microsoft.com/office/2007/relationships/hdphoto" Target="../media/hdphoto5.wdp"/><Relationship Id="rId22" Type="http://schemas.openxmlformats.org/officeDocument/2006/relationships/image" Target="../media/image33.png"/><Relationship Id="rId27" Type="http://schemas.microsoft.com/office/2007/relationships/hdphoto" Target="../media/hdphoto11.wdp"/><Relationship Id="rId30" Type="http://schemas.openxmlformats.org/officeDocument/2006/relationships/image" Target="../media/image37.png"/><Relationship Id="rId35" Type="http://schemas.microsoft.com/office/2007/relationships/hdphoto" Target="../media/hdphoto15.wdp"/><Relationship Id="rId43" Type="http://schemas.openxmlformats.org/officeDocument/2006/relationships/image" Target="../media/image47.png"/><Relationship Id="rId48" Type="http://schemas.openxmlformats.org/officeDocument/2006/relationships/image" Target="../media/image52.png"/><Relationship Id="rId56" Type="http://schemas.openxmlformats.org/officeDocument/2006/relationships/image" Target="../media/image60.png"/><Relationship Id="rId8" Type="http://schemas.openxmlformats.org/officeDocument/2006/relationships/image" Target="../media/image25.png"/><Relationship Id="rId51" Type="http://schemas.openxmlformats.org/officeDocument/2006/relationships/image" Target="../media/image55.png"/><Relationship Id="rId3" Type="http://schemas.openxmlformats.org/officeDocument/2006/relationships/image" Target="../media/image21.png"/><Relationship Id="rId12" Type="http://schemas.microsoft.com/office/2007/relationships/hdphoto" Target="../media/hdphoto4.wdp"/><Relationship Id="rId17" Type="http://schemas.openxmlformats.org/officeDocument/2006/relationships/image" Target="../media/image30.jpeg"/><Relationship Id="rId25" Type="http://schemas.microsoft.com/office/2007/relationships/hdphoto" Target="../media/hdphoto10.wdp"/><Relationship Id="rId33" Type="http://schemas.microsoft.com/office/2007/relationships/hdphoto" Target="../media/hdphoto14.wdp"/><Relationship Id="rId38" Type="http://schemas.openxmlformats.org/officeDocument/2006/relationships/image" Target="../media/image42.png"/><Relationship Id="rId46" Type="http://schemas.openxmlformats.org/officeDocument/2006/relationships/image" Target="../media/image50.png"/><Relationship Id="rId20" Type="http://schemas.openxmlformats.org/officeDocument/2006/relationships/image" Target="../media/image32.png"/><Relationship Id="rId41" Type="http://schemas.openxmlformats.org/officeDocument/2006/relationships/image" Target="../media/image45.png"/><Relationship Id="rId54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5" Type="http://schemas.openxmlformats.org/officeDocument/2006/relationships/image" Target="../media/image29.png"/><Relationship Id="rId23" Type="http://schemas.microsoft.com/office/2007/relationships/hdphoto" Target="../media/hdphoto9.wdp"/><Relationship Id="rId28" Type="http://schemas.openxmlformats.org/officeDocument/2006/relationships/image" Target="../media/image36.png"/><Relationship Id="rId36" Type="http://schemas.openxmlformats.org/officeDocument/2006/relationships/image" Target="../media/image40.png"/><Relationship Id="rId49" Type="http://schemas.openxmlformats.org/officeDocument/2006/relationships/image" Target="../media/image53.png"/><Relationship Id="rId57" Type="http://schemas.openxmlformats.org/officeDocument/2006/relationships/image" Target="../media/image61.png"/><Relationship Id="rId10" Type="http://schemas.microsoft.com/office/2007/relationships/hdphoto" Target="../media/hdphoto3.wdp"/><Relationship Id="rId31" Type="http://schemas.microsoft.com/office/2007/relationships/hdphoto" Target="../media/hdphoto13.wdp"/><Relationship Id="rId44" Type="http://schemas.openxmlformats.org/officeDocument/2006/relationships/image" Target="../media/image48.png"/><Relationship Id="rId52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1.png"/><Relationship Id="rId26" Type="http://schemas.openxmlformats.org/officeDocument/2006/relationships/image" Target="../media/image35.png"/><Relationship Id="rId39" Type="http://schemas.openxmlformats.org/officeDocument/2006/relationships/image" Target="../media/image43.png"/><Relationship Id="rId21" Type="http://schemas.microsoft.com/office/2007/relationships/hdphoto" Target="../media/hdphoto8.wdp"/><Relationship Id="rId34" Type="http://schemas.openxmlformats.org/officeDocument/2006/relationships/image" Target="../media/image39.png"/><Relationship Id="rId42" Type="http://schemas.openxmlformats.org/officeDocument/2006/relationships/image" Target="../media/image46.png"/><Relationship Id="rId47" Type="http://schemas.openxmlformats.org/officeDocument/2006/relationships/image" Target="../media/image51.png"/><Relationship Id="rId50" Type="http://schemas.openxmlformats.org/officeDocument/2006/relationships/image" Target="../media/image54.png"/><Relationship Id="rId55" Type="http://schemas.openxmlformats.org/officeDocument/2006/relationships/image" Target="../media/image5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6" Type="http://schemas.microsoft.com/office/2007/relationships/hdphoto" Target="../media/hdphoto6.wdp"/><Relationship Id="rId29" Type="http://schemas.microsoft.com/office/2007/relationships/hdphoto" Target="../media/hdphoto12.wdp"/><Relationship Id="rId11" Type="http://schemas.openxmlformats.org/officeDocument/2006/relationships/image" Target="../media/image27.png"/><Relationship Id="rId24" Type="http://schemas.openxmlformats.org/officeDocument/2006/relationships/image" Target="../media/image34.png"/><Relationship Id="rId32" Type="http://schemas.openxmlformats.org/officeDocument/2006/relationships/image" Target="../media/image38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45" Type="http://schemas.openxmlformats.org/officeDocument/2006/relationships/image" Target="../media/image49.png"/><Relationship Id="rId53" Type="http://schemas.openxmlformats.org/officeDocument/2006/relationships/image" Target="../media/image57.png"/><Relationship Id="rId5" Type="http://schemas.microsoft.com/office/2007/relationships/hdphoto" Target="../media/hdphoto2.wdp"/><Relationship Id="rId19" Type="http://schemas.microsoft.com/office/2007/relationships/hdphoto" Target="../media/hdphoto7.wdp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microsoft.com/office/2007/relationships/hdphoto" Target="../media/hdphoto5.wdp"/><Relationship Id="rId22" Type="http://schemas.openxmlformats.org/officeDocument/2006/relationships/image" Target="../media/image33.png"/><Relationship Id="rId27" Type="http://schemas.microsoft.com/office/2007/relationships/hdphoto" Target="../media/hdphoto11.wdp"/><Relationship Id="rId30" Type="http://schemas.openxmlformats.org/officeDocument/2006/relationships/image" Target="../media/image37.png"/><Relationship Id="rId35" Type="http://schemas.microsoft.com/office/2007/relationships/hdphoto" Target="../media/hdphoto15.wdp"/><Relationship Id="rId43" Type="http://schemas.openxmlformats.org/officeDocument/2006/relationships/image" Target="../media/image47.png"/><Relationship Id="rId48" Type="http://schemas.openxmlformats.org/officeDocument/2006/relationships/image" Target="../media/image52.png"/><Relationship Id="rId56" Type="http://schemas.openxmlformats.org/officeDocument/2006/relationships/image" Target="../media/image60.png"/><Relationship Id="rId8" Type="http://schemas.openxmlformats.org/officeDocument/2006/relationships/image" Target="../media/image25.png"/><Relationship Id="rId51" Type="http://schemas.openxmlformats.org/officeDocument/2006/relationships/image" Target="../media/image55.png"/><Relationship Id="rId3" Type="http://schemas.openxmlformats.org/officeDocument/2006/relationships/image" Target="../media/image21.png"/><Relationship Id="rId12" Type="http://schemas.microsoft.com/office/2007/relationships/hdphoto" Target="../media/hdphoto4.wdp"/><Relationship Id="rId17" Type="http://schemas.openxmlformats.org/officeDocument/2006/relationships/image" Target="../media/image30.jpeg"/><Relationship Id="rId25" Type="http://schemas.microsoft.com/office/2007/relationships/hdphoto" Target="../media/hdphoto10.wdp"/><Relationship Id="rId33" Type="http://schemas.microsoft.com/office/2007/relationships/hdphoto" Target="../media/hdphoto14.wdp"/><Relationship Id="rId38" Type="http://schemas.openxmlformats.org/officeDocument/2006/relationships/image" Target="../media/image42.png"/><Relationship Id="rId46" Type="http://schemas.openxmlformats.org/officeDocument/2006/relationships/image" Target="../media/image50.png"/><Relationship Id="rId20" Type="http://schemas.openxmlformats.org/officeDocument/2006/relationships/image" Target="../media/image32.png"/><Relationship Id="rId41" Type="http://schemas.openxmlformats.org/officeDocument/2006/relationships/image" Target="../media/image45.png"/><Relationship Id="rId54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5" Type="http://schemas.openxmlformats.org/officeDocument/2006/relationships/image" Target="../media/image29.png"/><Relationship Id="rId23" Type="http://schemas.microsoft.com/office/2007/relationships/hdphoto" Target="../media/hdphoto9.wdp"/><Relationship Id="rId28" Type="http://schemas.openxmlformats.org/officeDocument/2006/relationships/image" Target="../media/image36.png"/><Relationship Id="rId36" Type="http://schemas.openxmlformats.org/officeDocument/2006/relationships/image" Target="../media/image40.png"/><Relationship Id="rId49" Type="http://schemas.openxmlformats.org/officeDocument/2006/relationships/image" Target="../media/image53.png"/><Relationship Id="rId57" Type="http://schemas.openxmlformats.org/officeDocument/2006/relationships/image" Target="../media/image61.png"/><Relationship Id="rId10" Type="http://schemas.microsoft.com/office/2007/relationships/hdphoto" Target="../media/hdphoto3.wdp"/><Relationship Id="rId31" Type="http://schemas.microsoft.com/office/2007/relationships/hdphoto" Target="../media/hdphoto13.wdp"/><Relationship Id="rId44" Type="http://schemas.openxmlformats.org/officeDocument/2006/relationships/image" Target="../media/image48.png"/><Relationship Id="rId52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microsoft.com/office/2007/relationships/hdphoto" Target="../media/hdphoto16.wdp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8.png"/><Relationship Id="rId4" Type="http://schemas.openxmlformats.org/officeDocument/2006/relationships/image" Target="../media/image91.png"/><Relationship Id="rId9" Type="http://schemas.microsoft.com/office/2007/relationships/hdphoto" Target="../media/hdphoto17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microsoft.com/office/2007/relationships/hdphoto" Target="../media/hdphoto18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rofile/Mael_Dore" TargetMode="External"/><Relationship Id="rId13" Type="http://schemas.openxmlformats.org/officeDocument/2006/relationships/image" Target="../media/image111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aelDore" TargetMode="External"/><Relationship Id="rId11" Type="http://schemas.openxmlformats.org/officeDocument/2006/relationships/image" Target="../media/image109.jpg"/><Relationship Id="rId5" Type="http://schemas.openxmlformats.org/officeDocument/2006/relationships/image" Target="../media/image106.png"/><Relationship Id="rId15" Type="http://schemas.openxmlformats.org/officeDocument/2006/relationships/image" Target="../media/image113.png"/><Relationship Id="rId10" Type="http://schemas.openxmlformats.org/officeDocument/2006/relationships/hyperlink" Target="https://www.researchgate.net/profile/Mael-Dore" TargetMode="External"/><Relationship Id="rId4" Type="http://schemas.openxmlformats.org/officeDocument/2006/relationships/image" Target="../media/image105.png"/><Relationship Id="rId9" Type="http://schemas.openxmlformats.org/officeDocument/2006/relationships/image" Target="../media/image108.png"/><Relationship Id="rId1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geb.12919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93/sysbio/syv007" TargetMode="External"/><Relationship Id="rId4" Type="http://schemas.openxmlformats.org/officeDocument/2006/relationships/hyperlink" Target="https://doi.org/10.1111/ddi.1345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ISYEB (@ISYEB_UMR) | Twitter">
            <a:extLst>
              <a:ext uri="{FF2B5EF4-FFF2-40B4-BE49-F238E27FC236}">
                <a16:creationId xmlns:a16="http://schemas.microsoft.com/office/drawing/2014/main" id="{A37C8928-5364-49B4-9A86-1B7D46E56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236" y="5460810"/>
            <a:ext cx="1182688" cy="1182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uséum national d'Histoire naturelle">
            <a:extLst>
              <a:ext uri="{FF2B5EF4-FFF2-40B4-BE49-F238E27FC236}">
                <a16:creationId xmlns:a16="http://schemas.microsoft.com/office/drawing/2014/main" id="{427B5B3A-7A88-4A31-8C2E-406990CF5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035" y="5410104"/>
            <a:ext cx="1136429" cy="12906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7D2B100-5BA8-443C-AC14-5CB6E45F50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509" y="5796713"/>
            <a:ext cx="1517474" cy="55267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700FD7D-E77B-4561-BF2A-3BD77466BCD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0" r="12478"/>
          <a:stretch/>
        </p:blipFill>
        <p:spPr>
          <a:xfrm>
            <a:off x="8938895" y="5548596"/>
            <a:ext cx="1139868" cy="98825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F356FAE1-2257-46D6-BC66-35D756A7F567}"/>
              </a:ext>
            </a:extLst>
          </p:cNvPr>
          <p:cNvSpPr txBox="1"/>
          <p:nvPr/>
        </p:nvSpPr>
        <p:spPr>
          <a:xfrm>
            <a:off x="8399124" y="5175087"/>
            <a:ext cx="3911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Credit photos: C. Jiggings ; 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Credit figure: E. Pérochon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2F7D1E-D140-4604-A9FE-23C93DBD13B2}"/>
              </a:ext>
            </a:extLst>
          </p:cNvPr>
          <p:cNvSpPr/>
          <p:nvPr/>
        </p:nvSpPr>
        <p:spPr>
          <a:xfrm>
            <a:off x="0" y="0"/>
            <a:ext cx="5588349" cy="685800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76000">
                <a:srgbClr val="112343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3">
            <a:extLst>
              <a:ext uri="{FF2B5EF4-FFF2-40B4-BE49-F238E27FC236}">
                <a16:creationId xmlns:a16="http://schemas.microsoft.com/office/drawing/2014/main" id="{2E484D48-10D0-4673-B2C2-D003170760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29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14000"/>
                    </a14:imgEffect>
                  </a14:imgLayer>
                </a14:imgProps>
              </a:ext>
            </a:extLst>
          </a:blip>
          <a:srcRect l="19339" t="53892" r="60636"/>
          <a:stretch/>
        </p:blipFill>
        <p:spPr>
          <a:xfrm>
            <a:off x="-1569669" y="-664868"/>
            <a:ext cx="7818157" cy="8807246"/>
          </a:xfrm>
          <a:prstGeom prst="rect">
            <a:avLst/>
          </a:prstGeom>
          <a:noFill/>
          <a:ln w="50800">
            <a:noFill/>
          </a:ln>
        </p:spPr>
      </p:pic>
      <p:sp>
        <p:nvSpPr>
          <p:cNvPr id="29" name="Titre 1">
            <a:extLst>
              <a:ext uri="{FF2B5EF4-FFF2-40B4-BE49-F238E27FC236}">
                <a16:creationId xmlns:a16="http://schemas.microsoft.com/office/drawing/2014/main" id="{83BB9C94-53B6-43B4-A0A7-ECD7641FE0AC}"/>
              </a:ext>
            </a:extLst>
          </p:cNvPr>
          <p:cNvSpPr txBox="1">
            <a:spLocks/>
          </p:cNvSpPr>
          <p:nvPr/>
        </p:nvSpPr>
        <p:spPr>
          <a:xfrm>
            <a:off x="512682" y="419456"/>
            <a:ext cx="4847809" cy="12843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en-US" sz="3600" dirty="0">
                <a:solidFill>
                  <a:schemeClr val="bg1"/>
                </a:solidFill>
                <a:latin typeface="Georgia Pro" panose="02040502050405020303" pitchFamily="18" charset="0"/>
              </a:rPr>
              <a:t>Müllerian mimicry in neotropical butterflies</a:t>
            </a:r>
          </a:p>
        </p:txBody>
      </p:sp>
      <p:sp>
        <p:nvSpPr>
          <p:cNvPr id="30" name="Sous-titre 2">
            <a:extLst>
              <a:ext uri="{FF2B5EF4-FFF2-40B4-BE49-F238E27FC236}">
                <a16:creationId xmlns:a16="http://schemas.microsoft.com/office/drawing/2014/main" id="{2899D65E-AFBA-4CA6-A828-7E43B3076AAF}"/>
              </a:ext>
            </a:extLst>
          </p:cNvPr>
          <p:cNvSpPr txBox="1">
            <a:spLocks/>
          </p:cNvSpPr>
          <p:nvPr/>
        </p:nvSpPr>
        <p:spPr>
          <a:xfrm>
            <a:off x="269896" y="4088962"/>
            <a:ext cx="5048556" cy="2396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eorgia Pro" panose="02040502050405020303" pitchFamily="18" charset="0"/>
                <a:ea typeface="+mn-ea"/>
                <a:cs typeface="+mn-cs"/>
              </a:rPr>
              <a:t>Maël Doré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 Pro" panose="02040502050405020303" pitchFamily="18" charset="0"/>
              <a:ea typeface="+mn-ea"/>
              <a:cs typeface="+mn-cs"/>
            </a:endParaRPr>
          </a:p>
          <a:p>
            <a:pPr marL="0" lvl="0" indent="0" algn="ctr">
              <a:spcAft>
                <a:spcPts val="1800"/>
              </a:spcAft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 Pro" panose="02040502050405020303" pitchFamily="18" charset="0"/>
                <a:ea typeface="+mn-ea"/>
                <a:cs typeface="+mn-cs"/>
              </a:rPr>
              <a:t>Eddie Perochon</a:t>
            </a:r>
            <a:r>
              <a:rPr lang="en-US" sz="1800" dirty="0">
                <a:solidFill>
                  <a:srgbClr val="FFFFFF"/>
                </a:solidFill>
                <a:latin typeface="Georgia Pro" panose="02040502050405020303" pitchFamily="18" charset="0"/>
              </a:rPr>
              <a:t>, Keith Willmott, Sébastien Lavergne, Nicolas Chazot, André VL Freitas, Colin Fontaine, Krzysztof Kozak,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 Pro" panose="02040502050405020303" pitchFamily="18" charset="0"/>
                <a:ea typeface="+mn-ea"/>
                <a:cs typeface="+mn-cs"/>
              </a:rPr>
              <a:t>Neil Rosser,</a:t>
            </a:r>
            <a:r>
              <a:rPr lang="en-US" sz="1800" dirty="0">
                <a:solidFill>
                  <a:srgbClr val="FFFFFF"/>
                </a:solidFill>
                <a:latin typeface="Georgia Pro" panose="02040502050405020303" pitchFamily="18" charset="0"/>
              </a:rPr>
              <a:t> Marianne Elias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 Pro" panose="02040502050405020303" pitchFamily="18" charset="0"/>
                <a:ea typeface="+mn-ea"/>
                <a:cs typeface="+mn-cs"/>
              </a:rPr>
              <a:t>SFE² - GfÖ - EEF – 2022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D2EDDEE-4922-4ADD-93F6-A6223047FA9C}"/>
              </a:ext>
            </a:extLst>
          </p:cNvPr>
          <p:cNvCxnSpPr>
            <a:cxnSpLocks/>
          </p:cNvCxnSpPr>
          <p:nvPr/>
        </p:nvCxnSpPr>
        <p:spPr>
          <a:xfrm>
            <a:off x="286829" y="3738755"/>
            <a:ext cx="4954137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25785F7A-64C3-4CB3-A3B5-EC8C3359A24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0430" y="197369"/>
            <a:ext cx="5936553" cy="49414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B1C50E-73F0-4E2B-A4FE-5CAF653656BE}"/>
              </a:ext>
            </a:extLst>
          </p:cNvPr>
          <p:cNvSpPr/>
          <p:nvPr/>
        </p:nvSpPr>
        <p:spPr>
          <a:xfrm>
            <a:off x="529462" y="2191063"/>
            <a:ext cx="476604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800" b="1" i="1" dirty="0">
                <a:solidFill>
                  <a:schemeClr val="bg1"/>
                </a:solidFill>
                <a:latin typeface="Georgia Pro" panose="02040502050405020303" pitchFamily="18" charset="0"/>
              </a:rPr>
              <a:t>“</a:t>
            </a:r>
            <a:r>
              <a:rPr lang="en-US" sz="2800" b="1" i="1" dirty="0">
                <a:solidFill>
                  <a:schemeClr val="bg1"/>
                </a:solidFill>
                <a:latin typeface="Papyrus" panose="03070502060502030205" pitchFamily="66" charset="0"/>
              </a:rPr>
              <a:t>One force to shape them all, </a:t>
            </a:r>
          </a:p>
          <a:p>
            <a:pPr lvl="0" algn="ctr">
              <a:defRPr/>
            </a:pPr>
            <a:r>
              <a:rPr lang="en-US" sz="2800" b="1" i="1" dirty="0">
                <a:solidFill>
                  <a:schemeClr val="bg1"/>
                </a:solidFill>
                <a:latin typeface="Papyrus" panose="03070502060502030205" pitchFamily="66" charset="0"/>
              </a:rPr>
              <a:t>and in the jungle bind them </a:t>
            </a:r>
            <a:r>
              <a:rPr lang="en-US" sz="2800" b="1" i="1" dirty="0">
                <a:solidFill>
                  <a:schemeClr val="bg1"/>
                </a:solidFill>
                <a:latin typeface="Georgia Pro" panose="02040502050405020303" pitchFamily="18" charset="0"/>
              </a:rPr>
              <a:t>”</a:t>
            </a:r>
            <a:endParaRPr lang="en-US" sz="2800" b="1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49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E8AEECE-BD38-480C-AA28-B0063605299B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4053C1-7D6C-4E19-AA25-61AD7BA0662D}"/>
              </a:ext>
            </a:extLst>
          </p:cNvPr>
          <p:cNvSpPr/>
          <p:nvPr/>
        </p:nvSpPr>
        <p:spPr>
          <a:xfrm>
            <a:off x="3204236" y="5221919"/>
            <a:ext cx="7490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Drive the </a:t>
            </a:r>
            <a:r>
              <a:rPr lang="en-US" sz="2400" b="1" dirty="0"/>
              <a:t>convergence</a:t>
            </a:r>
            <a:r>
              <a:rPr lang="en-US" sz="2400" dirty="0"/>
              <a:t> of the niche of mutualistic species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C2BF563-1ED2-47BD-8C9E-9E3348DF5774}"/>
              </a:ext>
            </a:extLst>
          </p:cNvPr>
          <p:cNvSpPr/>
          <p:nvPr/>
        </p:nvSpPr>
        <p:spPr>
          <a:xfrm>
            <a:off x="2994990" y="2825325"/>
            <a:ext cx="7871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Promote the large-scale </a:t>
            </a:r>
            <a:r>
              <a:rPr lang="en-US" sz="2400" b="1" dirty="0"/>
              <a:t>cooccurrence</a:t>
            </a:r>
            <a:r>
              <a:rPr lang="en-US" sz="2400" dirty="0"/>
              <a:t> of mutualistic species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41BFFA-FFBA-4886-B655-A5C76EDEA77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Questions &amp; Hypotheses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3C86165-44CB-4765-A39C-70EF10A69BFA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D4E1DBE-DD58-4259-8B9F-200500D7290A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05E50F2-7F82-45F4-B962-A844F23D9DDF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CEFC6859-1488-4102-9E00-AECA5DCFCDB5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3E82CD-53CC-BDF4-B922-CE633327F792}"/>
              </a:ext>
            </a:extLst>
          </p:cNvPr>
          <p:cNvSpPr/>
          <p:nvPr/>
        </p:nvSpPr>
        <p:spPr>
          <a:xfrm>
            <a:off x="1905871" y="1237544"/>
            <a:ext cx="969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Can </a:t>
            </a:r>
            <a:r>
              <a:rPr lang="en-US" sz="2400" b="1" dirty="0"/>
              <a:t>mutualistic interactions </a:t>
            </a:r>
            <a:r>
              <a:rPr lang="en-US" sz="2400" dirty="0"/>
              <a:t>outweigh the effects                                              of </a:t>
            </a:r>
            <a:r>
              <a:rPr lang="en-US" sz="2400" b="1" dirty="0"/>
              <a:t>competition</a:t>
            </a:r>
            <a:r>
              <a:rPr lang="en-US" sz="2400" dirty="0"/>
              <a:t> at the </a:t>
            </a:r>
            <a:r>
              <a:rPr lang="en-US" sz="2400" b="1" dirty="0"/>
              <a:t>macroecological scale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5926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9953">
            <a:off x="8496808" y="4571897"/>
            <a:ext cx="3648739" cy="1697701"/>
          </a:xfrm>
          <a:prstGeom prst="rect">
            <a:avLst/>
          </a:prstGeom>
        </p:spPr>
      </p:pic>
      <p:sp>
        <p:nvSpPr>
          <p:cNvPr id="26" name="Espace réservé du contenu 2"/>
          <p:cNvSpPr>
            <a:spLocks noGrp="1"/>
          </p:cNvSpPr>
          <p:nvPr>
            <p:ph idx="1"/>
          </p:nvPr>
        </p:nvSpPr>
        <p:spPr>
          <a:xfrm>
            <a:off x="599648" y="1093079"/>
            <a:ext cx="6915271" cy="5198859"/>
          </a:xfrm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noProof="0" dirty="0"/>
              <a:t>Aposematism</a:t>
            </a:r>
            <a:r>
              <a:rPr lang="en-US" sz="2400" noProof="0" dirty="0"/>
              <a:t>: warning signals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noProof="0" dirty="0"/>
              <a:t>Shared signals </a:t>
            </a:r>
            <a:r>
              <a:rPr lang="en-US" sz="2400" noProof="0" dirty="0"/>
              <a:t>= mutualistic interactions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400" b="1" noProof="0" dirty="0"/>
              <a:t>Positive frequency-dependent selection</a:t>
            </a:r>
            <a:r>
              <a:rPr lang="en-US" sz="2400" b="1" dirty="0"/>
              <a:t>  </a:t>
            </a:r>
            <a:r>
              <a:rPr lang="en-US" sz="1400" i="1" noProof="0" dirty="0">
                <a:solidFill>
                  <a:srgbClr val="FF0000"/>
                </a:solidFill>
              </a:rPr>
              <a:t>(Müller, 1879)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noProof="0" dirty="0">
                <a:solidFill>
                  <a:schemeClr val="bg1">
                    <a:lumMod val="95000"/>
                  </a:schemeClr>
                </a:solidFill>
              </a:rPr>
              <a:t>Consequences: 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b="1" noProof="0" dirty="0">
                <a:solidFill>
                  <a:schemeClr val="bg1">
                    <a:lumMod val="95000"/>
                  </a:schemeClr>
                </a:solidFill>
              </a:rPr>
              <a:t>Convergence</a:t>
            </a: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 of local patterns  </a:t>
            </a:r>
            <a:r>
              <a:rPr lang="en-US" sz="1400" i="1" noProof="0" dirty="0">
                <a:solidFill>
                  <a:schemeClr val="bg1">
                    <a:lumMod val="95000"/>
                  </a:schemeClr>
                </a:solidFill>
              </a:rPr>
              <a:t>(Sherratt, 2008)</a:t>
            </a:r>
          </a:p>
          <a:p>
            <a:pPr lvl="1">
              <a:spcAft>
                <a:spcPts val="1800"/>
              </a:spcAft>
              <a:buFontTx/>
              <a:buChar char="-"/>
            </a:pP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Phenotypically similar species benefit from </a:t>
            </a:r>
            <a:r>
              <a:rPr lang="en-US" b="1" noProof="0" dirty="0">
                <a:solidFill>
                  <a:schemeClr val="bg1">
                    <a:lumMod val="95000"/>
                  </a:schemeClr>
                </a:solidFill>
              </a:rPr>
              <a:t>cooccurring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sz="2400" noProof="0" dirty="0">
                <a:solidFill>
                  <a:schemeClr val="bg1">
                    <a:lumMod val="95000"/>
                  </a:schemeClr>
                </a:solidFill>
              </a:rPr>
              <a:t>Macroecological scale?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Species </a:t>
            </a:r>
            <a:r>
              <a:rPr lang="en-US" b="1" noProof="0" dirty="0">
                <a:solidFill>
                  <a:schemeClr val="bg1">
                    <a:lumMod val="95000"/>
                  </a:schemeClr>
                </a:solidFill>
              </a:rPr>
              <a:t>distribution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Species </a:t>
            </a:r>
            <a:r>
              <a:rPr lang="en-US" b="1" noProof="0" dirty="0">
                <a:solidFill>
                  <a:schemeClr val="bg1">
                    <a:lumMod val="95000"/>
                  </a:schemeClr>
                </a:solidFill>
              </a:rPr>
              <a:t>niche evolution</a:t>
            </a:r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1942" y="4910792"/>
            <a:ext cx="558085" cy="545887"/>
          </a:xfrm>
          <a:prstGeom prst="rect">
            <a:avLst/>
          </a:prstGeom>
        </p:spPr>
      </p:pic>
      <p:pic>
        <p:nvPicPr>
          <p:cNvPr id="41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8184" y="3045836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64" descr="core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8271" y="2508495"/>
            <a:ext cx="1265681" cy="75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8199" y="1694669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9614" y="3298828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4112" y="1107030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4307" y="3270007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2932" y="2305112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66" descr="hermia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1485" y="4974178"/>
            <a:ext cx="763093" cy="44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64" descr="corena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1485" y="5498501"/>
            <a:ext cx="837239" cy="496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/>
        </p:nvSpPr>
        <p:spPr>
          <a:xfrm>
            <a:off x="10454578" y="4875413"/>
            <a:ext cx="35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=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10465192" y="5404478"/>
            <a:ext cx="35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=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10796472" y="5471715"/>
            <a:ext cx="82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???</a:t>
            </a:r>
          </a:p>
        </p:txBody>
      </p:sp>
      <p:pic>
        <p:nvPicPr>
          <p:cNvPr id="52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0558" y="2703480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3594" y="1895709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57321" y="1765895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221">
            <a:off x="6536017" y="4088908"/>
            <a:ext cx="2367973" cy="252074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C04210-EB36-4292-A524-BCE4CBC21F15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0DA5944-412C-4920-92EE-8ABC1A5A4630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F9714DA-1394-4648-BA49-637E474F3041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Müllerian mimicry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34AE390-172C-469F-B65C-A5C5C182DC99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286175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9953">
            <a:off x="8496808" y="4571897"/>
            <a:ext cx="3648739" cy="1697701"/>
          </a:xfrm>
          <a:prstGeom prst="rect">
            <a:avLst/>
          </a:prstGeom>
        </p:spPr>
      </p:pic>
      <p:sp>
        <p:nvSpPr>
          <p:cNvPr id="26" name="Espace réservé du contenu 2"/>
          <p:cNvSpPr>
            <a:spLocks noGrp="1"/>
          </p:cNvSpPr>
          <p:nvPr>
            <p:ph idx="1"/>
          </p:nvPr>
        </p:nvSpPr>
        <p:spPr>
          <a:xfrm>
            <a:off x="599648" y="1093079"/>
            <a:ext cx="6915271" cy="5198859"/>
          </a:xfrm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noProof="0" dirty="0"/>
              <a:t>Aposematism</a:t>
            </a:r>
            <a:r>
              <a:rPr lang="en-US" sz="2400" noProof="0" dirty="0"/>
              <a:t>: warning signals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noProof="0" dirty="0"/>
              <a:t>Shared signals </a:t>
            </a:r>
            <a:r>
              <a:rPr lang="en-US" sz="2400" noProof="0" dirty="0"/>
              <a:t>= mutualistic interactions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400" b="1" noProof="0" dirty="0"/>
              <a:t>Positive frequency-dependent selection</a:t>
            </a:r>
            <a:r>
              <a:rPr lang="en-US" sz="2400" b="1" dirty="0"/>
              <a:t>  </a:t>
            </a:r>
            <a:r>
              <a:rPr lang="en-US" sz="1400" i="1" noProof="0" dirty="0">
                <a:solidFill>
                  <a:srgbClr val="FF0000"/>
                </a:solidFill>
              </a:rPr>
              <a:t>(Müller, 1879)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noProof="0" dirty="0"/>
              <a:t>Consequences: 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b="1" noProof="0" dirty="0"/>
              <a:t>Convergence</a:t>
            </a:r>
            <a:r>
              <a:rPr lang="en-US" noProof="0" dirty="0"/>
              <a:t> of local patterns</a:t>
            </a:r>
            <a:endParaRPr lang="en-US" sz="1400" i="1" noProof="0" dirty="0">
              <a:solidFill>
                <a:srgbClr val="FF0000"/>
              </a:solidFill>
            </a:endParaRPr>
          </a:p>
          <a:p>
            <a:pPr lvl="1">
              <a:spcAft>
                <a:spcPts val="1800"/>
              </a:spcAft>
              <a:buFontTx/>
              <a:buChar char="-"/>
            </a:pPr>
            <a:r>
              <a:rPr lang="en-US" noProof="0" dirty="0"/>
              <a:t>Phenotypically similar species benefit from </a:t>
            </a:r>
            <a:r>
              <a:rPr lang="en-US" b="1" noProof="0" dirty="0"/>
              <a:t>cooccurring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sz="2400" noProof="0" dirty="0">
                <a:solidFill>
                  <a:schemeClr val="bg1">
                    <a:lumMod val="95000"/>
                  </a:schemeClr>
                </a:solidFill>
              </a:rPr>
              <a:t>Macroecological scale?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Species </a:t>
            </a:r>
            <a:r>
              <a:rPr lang="en-US" b="1" noProof="0" dirty="0">
                <a:solidFill>
                  <a:schemeClr val="bg1">
                    <a:lumMod val="95000"/>
                  </a:schemeClr>
                </a:solidFill>
              </a:rPr>
              <a:t>distribution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noProof="0" dirty="0">
                <a:solidFill>
                  <a:schemeClr val="bg1">
                    <a:lumMod val="95000"/>
                  </a:schemeClr>
                </a:solidFill>
              </a:rPr>
              <a:t>Species </a:t>
            </a:r>
            <a:r>
              <a:rPr lang="en-US" b="1" noProof="0" dirty="0">
                <a:solidFill>
                  <a:schemeClr val="bg1">
                    <a:lumMod val="95000"/>
                  </a:schemeClr>
                </a:solidFill>
              </a:rPr>
              <a:t>niche evolution</a:t>
            </a:r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1942" y="4910792"/>
            <a:ext cx="558085" cy="545887"/>
          </a:xfrm>
          <a:prstGeom prst="rect">
            <a:avLst/>
          </a:prstGeom>
        </p:spPr>
      </p:pic>
      <p:pic>
        <p:nvPicPr>
          <p:cNvPr id="41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8184" y="3045836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64" descr="core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8271" y="2508495"/>
            <a:ext cx="1265681" cy="75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8199" y="1694669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9614" y="3298828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4112" y="1107030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4307" y="3270007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2932" y="2305112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66" descr="hermia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1485" y="4974178"/>
            <a:ext cx="763093" cy="44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64" descr="corena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1485" y="5498501"/>
            <a:ext cx="837239" cy="496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/>
        </p:nvSpPr>
        <p:spPr>
          <a:xfrm>
            <a:off x="10454578" y="4875413"/>
            <a:ext cx="35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=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10465192" y="5404478"/>
            <a:ext cx="35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=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10796472" y="5471715"/>
            <a:ext cx="82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???</a:t>
            </a:r>
          </a:p>
        </p:txBody>
      </p:sp>
      <p:pic>
        <p:nvPicPr>
          <p:cNvPr id="52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0558" y="2703480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3594" y="1895709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57321" y="1765895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221">
            <a:off x="6536017" y="4088908"/>
            <a:ext cx="2367973" cy="252074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C04210-EB36-4292-A524-BCE4CBC21F15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0DA5944-412C-4920-92EE-8ABC1A5A4630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F9714DA-1394-4648-BA49-637E474F3041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Müllerian mimicry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EBCE4FF-718F-452A-A8AC-AC4A2A0AB0A6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48984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953">
            <a:off x="8496808" y="4571897"/>
            <a:ext cx="3648739" cy="1697701"/>
          </a:xfrm>
          <a:prstGeom prst="rect">
            <a:avLst/>
          </a:prstGeom>
        </p:spPr>
      </p:pic>
      <p:sp>
        <p:nvSpPr>
          <p:cNvPr id="26" name="Espace réservé du contenu 2"/>
          <p:cNvSpPr>
            <a:spLocks noGrp="1"/>
          </p:cNvSpPr>
          <p:nvPr>
            <p:ph idx="1"/>
          </p:nvPr>
        </p:nvSpPr>
        <p:spPr>
          <a:xfrm>
            <a:off x="599648" y="1093079"/>
            <a:ext cx="6915271" cy="5198859"/>
          </a:xfrm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noProof="0" dirty="0"/>
              <a:t>Aposematism</a:t>
            </a:r>
            <a:r>
              <a:rPr lang="en-US" sz="2400" noProof="0" dirty="0"/>
              <a:t>: warning signals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noProof="0" dirty="0"/>
              <a:t>Shared signals </a:t>
            </a:r>
            <a:r>
              <a:rPr lang="en-US" sz="2400" noProof="0" dirty="0"/>
              <a:t>= mutualistic interactions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400" b="1" noProof="0" dirty="0"/>
              <a:t>Positive frequency-dependent selection</a:t>
            </a:r>
            <a:r>
              <a:rPr lang="en-US" sz="2400" b="1" dirty="0"/>
              <a:t>  </a:t>
            </a:r>
            <a:r>
              <a:rPr lang="en-US" sz="1400" i="1" noProof="0" dirty="0">
                <a:solidFill>
                  <a:srgbClr val="FF0000"/>
                </a:solidFill>
              </a:rPr>
              <a:t>(Müller, 1879)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noProof="0" dirty="0"/>
              <a:t>Consequences: 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b="1" noProof="0" dirty="0"/>
              <a:t>Convergence</a:t>
            </a:r>
            <a:r>
              <a:rPr lang="en-US" noProof="0" dirty="0"/>
              <a:t> of local patterns</a:t>
            </a:r>
            <a:endParaRPr lang="en-US" sz="1400" i="1" noProof="0" dirty="0">
              <a:solidFill>
                <a:srgbClr val="FF0000"/>
              </a:solidFill>
            </a:endParaRPr>
          </a:p>
          <a:p>
            <a:pPr lvl="1">
              <a:spcAft>
                <a:spcPts val="1800"/>
              </a:spcAft>
              <a:buFontTx/>
              <a:buChar char="-"/>
            </a:pPr>
            <a:r>
              <a:rPr lang="en-US" noProof="0" dirty="0"/>
              <a:t>Phenotypically similar species benefit from </a:t>
            </a:r>
            <a:r>
              <a:rPr lang="en-US" b="1" noProof="0" dirty="0"/>
              <a:t>cooccurring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sz="2400" noProof="0" dirty="0"/>
              <a:t>Macroecological scale?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noProof="0" dirty="0"/>
              <a:t>Species </a:t>
            </a:r>
            <a:r>
              <a:rPr lang="en-US" b="1" noProof="0" dirty="0"/>
              <a:t>distribution</a:t>
            </a:r>
          </a:p>
          <a:p>
            <a:pPr lvl="1">
              <a:spcAft>
                <a:spcPts val="600"/>
              </a:spcAft>
              <a:buFontTx/>
              <a:buChar char="-"/>
            </a:pPr>
            <a:r>
              <a:rPr lang="en-US" noProof="0" dirty="0"/>
              <a:t>Species </a:t>
            </a:r>
            <a:r>
              <a:rPr lang="en-US" b="1" noProof="0" dirty="0"/>
              <a:t>niche evolution</a:t>
            </a:r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1942" y="4910792"/>
            <a:ext cx="558085" cy="545887"/>
          </a:xfrm>
          <a:prstGeom prst="rect">
            <a:avLst/>
          </a:prstGeom>
        </p:spPr>
      </p:pic>
      <p:pic>
        <p:nvPicPr>
          <p:cNvPr id="41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8184" y="3045836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64" descr="core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8271" y="2508495"/>
            <a:ext cx="1265681" cy="75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8199" y="1694669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9614" y="3298828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4112" y="1107030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4307" y="3270007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2932" y="2305112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66" descr="hermias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1485" y="4974178"/>
            <a:ext cx="763093" cy="44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64" descr="corena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1485" y="5498501"/>
            <a:ext cx="837239" cy="496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/>
        </p:nvSpPr>
        <p:spPr>
          <a:xfrm>
            <a:off x="10454578" y="4875413"/>
            <a:ext cx="35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=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10465192" y="5404478"/>
            <a:ext cx="35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=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10796472" y="5471715"/>
            <a:ext cx="82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???</a:t>
            </a:r>
          </a:p>
        </p:txBody>
      </p:sp>
      <p:pic>
        <p:nvPicPr>
          <p:cNvPr id="52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0558" y="2703480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3594" y="1895709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66" descr="hermia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57321" y="1765895"/>
            <a:ext cx="1094693" cy="6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221">
            <a:off x="6536017" y="4088908"/>
            <a:ext cx="2367973" cy="252074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C04210-EB36-4292-A524-BCE4CBC21F15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0DA5944-412C-4920-92EE-8ABC1A5A4630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F9714DA-1394-4648-BA49-637E474F3041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Müllerian mimicry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794BD47-87D2-4B52-875C-272B5B09AD76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1423263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5C19E53C-DDDF-415C-9477-384D61B691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5286" y="1822697"/>
            <a:ext cx="914393" cy="58267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1BE31E-3291-4CD7-BC19-39AAF78F31B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769B1D6-E574-480F-980A-4499317327D0}"/>
              </a:ext>
            </a:extLst>
          </p:cNvPr>
          <p:cNvSpPr txBox="1"/>
          <p:nvPr/>
        </p:nvSpPr>
        <p:spPr>
          <a:xfrm>
            <a:off x="4858999" y="6046792"/>
            <a:ext cx="1795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/>
              <a:t>Credit photos: N. Chazot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65C77FE-E56D-45F1-81FF-588E58D3C919}"/>
              </a:ext>
            </a:extLst>
          </p:cNvPr>
          <p:cNvSpPr txBox="1"/>
          <p:nvPr/>
        </p:nvSpPr>
        <p:spPr>
          <a:xfrm>
            <a:off x="10187537" y="6031772"/>
            <a:ext cx="1795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/>
              <a:t>Credit photos: C. Jiggins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2419BE-A01F-B1F7-0AE8-8C9F401DF622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Mimicry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Phylogeny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Range</a:t>
            </a:r>
          </a:p>
          <a:p>
            <a:pPr algn="ctr"/>
            <a:endParaRPr lang="en-US" b="1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Habitat/Diet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3DAD32C-7757-1AC6-DD82-BCC6281F65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0" b="89910" l="1549" r="98326">
                        <a14:foregroundMark x1="10004" y1="46263" x2="5023" y2="34081"/>
                        <a14:foregroundMark x1="5023" y1="34081" x2="6865" y2="17713"/>
                        <a14:foregroundMark x1="6865" y1="17713" x2="10004" y2="40359"/>
                        <a14:foregroundMark x1="88070" y1="12481" x2="91377" y2="31764"/>
                        <a14:foregroundMark x1="91377" y1="31764" x2="91963" y2="16293"/>
                        <a14:foregroundMark x1="91963" y1="16293" x2="94893" y2="21973"/>
                        <a14:foregroundMark x1="49142" y1="89537" x2="50230" y2="89238"/>
                        <a14:foregroundMark x1="3935" y1="30867" x2="1591" y2="17414"/>
                        <a14:foregroundMark x1="1591" y1="17414" x2="2470" y2="22646"/>
                        <a14:foregroundMark x1="98368" y1="15770" x2="97447" y2="229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7995" y="1911370"/>
            <a:ext cx="979712" cy="54868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1BEB63C-D79A-8EA5-A08B-84B9C4342E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0971" y="2887097"/>
            <a:ext cx="891322" cy="62361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126213B-79D3-8071-8020-25E1B479F97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5670" y="1807404"/>
            <a:ext cx="891321" cy="62361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81BAE5F-6B52-BBDD-ED18-D11F0533A03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7352" y="2347227"/>
            <a:ext cx="893337" cy="5681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B1F1C2C-A525-AD0C-1E67-C24AFF7BBC4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0" b="94806" l="7418" r="92424">
                        <a14:foregroundMark x1="9004" y1="47372" x2="7418" y2="32103"/>
                        <a14:foregroundMark x1="7418" y1="32103" x2="8608" y2="41615"/>
                        <a14:foregroundMark x1="91551" y1="21214" x2="91868" y2="34668"/>
                        <a14:foregroundMark x1="91868" y1="34668" x2="91710" y2="21589"/>
                        <a14:foregroundMark x1="91710" y1="21589" x2="92424" y2="43179"/>
                        <a14:foregroundMark x1="92424" y1="43179" x2="91075" y2="29036"/>
                        <a14:foregroundMark x1="49504" y1="94869" x2="49345" y2="87297"/>
                        <a14:backgroundMark x1="47838" y1="66395" x2="48671" y2="65895"/>
                        <a14:backgroundMark x1="52638" y1="42866" x2="53352" y2="42365"/>
                        <a14:backgroundMark x1="52836" y1="42678" x2="53471" y2="4186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0373" y="2240751"/>
            <a:ext cx="998314" cy="63276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88BC759-73A9-7A5A-68C7-E67729CF5DD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54" b="94978" l="8776" r="97583">
                        <a14:foregroundMark x1="9409" y1="49078" x2="7549" y2="36872"/>
                        <a14:foregroundMark x1="7549" y1="36872" x2="9892" y2="22950"/>
                        <a14:foregroundMark x1="9892" y1="22950" x2="8776" y2="40051"/>
                        <a14:foregroundMark x1="90257" y1="24730" x2="93566" y2="41831"/>
                        <a14:foregroundMark x1="93566" y1="41831" x2="92637" y2="24793"/>
                        <a14:foregroundMark x1="92637" y1="24793" x2="93678" y2="52320"/>
                        <a14:foregroundMark x1="93678" y1="52320" x2="92265" y2="55753"/>
                        <a14:foregroundMark x1="96616" y1="25493" x2="96058" y2="42403"/>
                        <a14:foregroundMark x1="96058" y1="42403" x2="97620" y2="29307"/>
                        <a14:foregroundMark x1="97620" y1="29307" x2="97062" y2="41132"/>
                        <a14:foregroundMark x1="51469" y1="94978" x2="51469" y2="90464"/>
                        <a14:backgroundMark x1="50539" y1="67705" x2="50242" y2="72982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2843" y="2430218"/>
            <a:ext cx="971362" cy="56812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52E4FA1-16D2-BC02-221D-E7D496B5611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47" b="96618" l="4738" r="96078">
                        <a14:foregroundMark x1="9903" y1="41578" x2="5981" y2="31432"/>
                        <a14:foregroundMark x1="5981" y1="31432" x2="7184" y2="15451"/>
                        <a14:foregroundMark x1="7184" y1="15451" x2="8505" y2="34682"/>
                        <a14:foregroundMark x1="8505" y1="34682" x2="9748" y2="37268"/>
                        <a14:foregroundMark x1="89320" y1="17109" x2="92311" y2="27785"/>
                        <a14:foregroundMark x1="92311" y1="27785" x2="91184" y2="17440"/>
                        <a14:foregroundMark x1="4816" y1="29973" x2="5126" y2="16247"/>
                        <a14:foregroundMark x1="95146" y1="17706" x2="96155" y2="30836"/>
                        <a14:foregroundMark x1="96155" y1="30836" x2="95650" y2="31432"/>
                        <a14:foregroundMark x1="51922" y1="96684" x2="49864" y2="84483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2583" y="2553658"/>
            <a:ext cx="1101738" cy="645247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F8567EDB-525D-F0F5-15A1-7347A202CB4D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899" y="4414964"/>
            <a:ext cx="883388" cy="56812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C63137FF-5D6F-3C78-6781-2E1DBD94457E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0180" y="5014034"/>
            <a:ext cx="854107" cy="629023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AA2756F6-4AE0-8F19-4D8C-6FB007800F28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98" b="94539" l="2108" r="96271">
                        <a14:foregroundMark x1="10149" y1="37372" x2="4734" y2="19852"/>
                        <a14:foregroundMark x1="4734" y1="19852" x2="11511" y2="11490"/>
                        <a14:foregroundMark x1="11511" y1="11490" x2="6680" y2="19170"/>
                        <a14:foregroundMark x1="6680" y1="19170" x2="11900" y2="26451"/>
                        <a14:foregroundMark x1="11900" y1="26451" x2="13943" y2="34016"/>
                        <a14:foregroundMark x1="84274" y1="13140" x2="93774" y2="17520"/>
                        <a14:foregroundMark x1="93774" y1="17520" x2="93353" y2="18373"/>
                        <a14:foregroundMark x1="89689" y1="32878" x2="89591" y2="34471"/>
                        <a14:foregroundMark x1="96044" y1="12685" x2="96336" y2="23094"/>
                        <a14:foregroundMark x1="3534" y1="11263" x2="2140" y2="15301"/>
                        <a14:foregroundMark x1="2724" y1="11263" x2="3534" y2="25028"/>
                        <a14:foregroundMark x1="3534" y1="25028" x2="3534" y2="25028"/>
                        <a14:foregroundMark x1="2432" y1="15529" x2="4475" y2="24516"/>
                        <a14:foregroundMark x1="48444" y1="94596" x2="49254" y2="57565"/>
                        <a14:foregroundMark x1="49254" y1="57565" x2="49254" y2="57565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9777" y="4855489"/>
            <a:ext cx="1085291" cy="618604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B850B68F-F669-7DF4-7332-AC69B5950497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896" b="97050" l="5203" r="96039">
                        <a14:foregroundMark x1="9735" y1="38783" x2="9668" y2="11002"/>
                        <a14:foregroundMark x1="9668" y1="11002" x2="10138" y2="28888"/>
                        <a14:foregroundMark x1="85566" y1="16349" x2="96039" y2="17210"/>
                        <a14:foregroundMark x1="96039" y1="17210" x2="94226" y2="20037"/>
                        <a14:foregroundMark x1="6143" y1="33743" x2="5203" y2="15427"/>
                        <a14:foregroundMark x1="5203" y1="15427" x2="6143" y2="13829"/>
                        <a14:foregroundMark x1="51796" y1="97050" x2="50151" y2="56177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4177" y="4330227"/>
            <a:ext cx="958482" cy="523330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701592AD-C1C6-A966-0E62-64815053BFC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3495" b="93424" l="2766" r="97297">
                        <a14:foregroundMark x1="10245" y1="41055" x2="5185" y2="27547"/>
                        <a14:foregroundMark x1="5185" y1="27547" x2="9019" y2="16351"/>
                        <a14:foregroundMark x1="9019" y1="16351" x2="6034" y2="17595"/>
                        <a14:foregroundMark x1="79353" y1="11197" x2="88435" y2="7701"/>
                        <a14:foregroundMark x1="88435" y1="7701" x2="92709" y2="23104"/>
                        <a14:foregroundMark x1="92709" y1="23104" x2="88246" y2="14100"/>
                        <a14:foregroundMark x1="88246" y1="14100" x2="93558" y2="7524"/>
                        <a14:foregroundMark x1="93558" y1="7524" x2="92835" y2="22867"/>
                        <a14:foregroundMark x1="92835" y1="22867" x2="90792" y2="28969"/>
                        <a14:foregroundMark x1="2797" y1="10723" x2="5531" y2="8175"/>
                        <a14:foregroundMark x1="86455" y1="4028" x2="97297" y2="11019"/>
                        <a14:foregroundMark x1="97297" y1="11019" x2="95255" y2="22571"/>
                        <a14:foregroundMark x1="50534" y1="93483" x2="50377" y2="61848"/>
                        <a14:foregroundMark x1="88561" y1="3732" x2="93558" y2="3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4300" y="3586714"/>
            <a:ext cx="818252" cy="434101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87C090D0-D1D6-1C5A-7A64-EE5C760A5659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5865" b="89870" l="5917" r="95991">
                        <a14:foregroundMark x1="11187" y1="37737" x2="8083" y2="10427"/>
                        <a14:foregroundMark x1="8083" y1="10427" x2="14614" y2="7879"/>
                        <a14:foregroundMark x1="14614" y1="7879" x2="22244" y2="10604"/>
                        <a14:foregroundMark x1="22244" y1="10604" x2="23311" y2="12322"/>
                        <a14:foregroundMark x1="79179" y1="12796" x2="91917" y2="11078"/>
                        <a14:foregroundMark x1="91917" y1="11078" x2="90365" y2="27192"/>
                        <a14:foregroundMark x1="90365" y1="27192" x2="96023" y2="9597"/>
                        <a14:foregroundMark x1="96023" y1="9597" x2="87229" y2="12855"/>
                        <a14:foregroundMark x1="87229" y1="12855" x2="87423" y2="7879"/>
                        <a14:foregroundMark x1="7113" y1="29621" x2="5917" y2="6635"/>
                        <a14:foregroundMark x1="5917" y1="6635" x2="6434" y2="5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9913" y="3678330"/>
            <a:ext cx="807555" cy="440728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E9684038-3733-AF81-077B-3654644094D8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954" b="92849" l="2277" r="96729">
                        <a14:foregroundMark x1="10423" y1="40389" x2="13534" y2="13959"/>
                        <a14:foregroundMark x1="13534" y1="13959" x2="5452" y2="21339"/>
                        <a14:foregroundMark x1="5452" y1="21339" x2="12733" y2="43249"/>
                        <a14:foregroundMark x1="81944" y1="12471" x2="90154" y2="36899"/>
                        <a14:foregroundMark x1="90154" y1="36899" x2="93650" y2="16876"/>
                        <a14:foregroundMark x1="93650" y1="16876" x2="88743" y2="25114"/>
                        <a14:foregroundMark x1="2277" y1="23227" x2="3496" y2="24199"/>
                        <a14:foregroundMark x1="96793" y1="14817" x2="96504" y2="17906"/>
                        <a14:foregroundMark x1="49006" y1="92906" x2="49006" y2="84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2056" y="3153292"/>
            <a:ext cx="891322" cy="499887"/>
          </a:xfrm>
          <a:prstGeom prst="rect">
            <a:avLst/>
          </a:prstGeom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76F980F7-3FFA-5662-98B0-00A21762B71E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854" b="92153" l="4893" r="96660">
                        <a14:foregroundMark x1="9786" y1="40967" x2="5359" y2="25182"/>
                        <a14:foregroundMark x1="5359" y1="25182" x2="6680" y2="7208"/>
                        <a14:foregroundMark x1="6680" y1="7208" x2="19612" y2="21989"/>
                        <a14:foregroundMark x1="19612" y1="21989" x2="8816" y2="19617"/>
                        <a14:foregroundMark x1="8816" y1="19617" x2="19767" y2="30201"/>
                        <a14:foregroundMark x1="19767" y1="30201" x2="19689" y2="23358"/>
                        <a14:foregroundMark x1="77709" y1="21077" x2="87961" y2="13595"/>
                        <a14:foregroundMark x1="87961" y1="13595" x2="93204" y2="27190"/>
                        <a14:foregroundMark x1="93204" y1="27190" x2="88544" y2="37865"/>
                        <a14:foregroundMark x1="30524" y1="88139" x2="35223" y2="90420"/>
                        <a14:foregroundMark x1="57476" y1="92336" x2="67612" y2="90237"/>
                        <a14:foregroundMark x1="67612" y1="90237" x2="66835" y2="89964"/>
                        <a14:foregroundMark x1="5282" y1="29471" x2="9553" y2="6478"/>
                        <a14:foregroundMark x1="9553" y1="6478" x2="4932" y2="25730"/>
                        <a14:foregroundMark x1="4932" y1="25730" x2="6097" y2="10493"/>
                        <a14:foregroundMark x1="92621" y1="5566" x2="96466" y2="23449"/>
                        <a14:foregroundMark x1="96466" y1="23449" x2="96000" y2="26825"/>
                        <a14:foregroundMark x1="96505" y1="10493" x2="96660" y2="19161"/>
                        <a14:backgroundMark x1="49825" y1="73996" x2="48505" y2="84763"/>
                        <a14:backgroundMark x1="49670" y1="74726" x2="49981" y2="83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3713" y="3880615"/>
            <a:ext cx="1124572" cy="478208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582AE1AE-FF62-6D34-C2F5-410DDDE92E44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9804" b="94118" l="4568" r="94503">
                        <a14:foregroundMark x1="10724" y1="39451" x2="4568" y2="14980"/>
                        <a14:foregroundMark x1="4568" y1="14980" x2="7782" y2="19529"/>
                        <a14:foregroundMark x1="89547" y1="13255" x2="91831" y2="33725"/>
                        <a14:foregroundMark x1="91831" y1="33725" x2="94541" y2="14039"/>
                        <a14:foregroundMark x1="94541" y1="14039" x2="91638" y2="12627"/>
                        <a14:foregroundMark x1="51607" y1="94118" x2="51103" y2="82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7375" y="5025963"/>
            <a:ext cx="1155576" cy="570321"/>
          </a:xfrm>
          <a:prstGeom prst="rect">
            <a:avLst/>
          </a:prstGeom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1301EDE6-24A8-3E0F-3EEA-7750461B2BC6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screen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9751" b="89866" l="6166" r="96731">
                        <a14:foregroundMark x1="10847" y1="45889" x2="6241" y2="14340"/>
                        <a14:foregroundMark x1="6241" y1="14340" x2="14747" y2="13576"/>
                        <a14:foregroundMark x1="14747" y1="13576" x2="11033" y2="22371"/>
                        <a14:foregroundMark x1="84658" y1="19120" x2="95728" y2="14627"/>
                        <a14:foregroundMark x1="95728" y1="14627" x2="90936" y2="33365"/>
                        <a14:foregroundMark x1="90936" y1="33365" x2="90750" y2="10899"/>
                        <a14:foregroundMark x1="90750" y1="10899" x2="89747" y2="38719"/>
                        <a14:foregroundMark x1="89747" y1="38719" x2="90565" y2="33174"/>
                        <a14:foregroundMark x1="93499" y1="20363" x2="96768" y2="23231"/>
                        <a14:foregroundMark x1="56575" y1="79350" x2="67125" y2="73805"/>
                        <a14:foregroundMark x1="67125" y1="73805" x2="72474" y2="88050"/>
                        <a14:foregroundMark x1="72474" y1="88050" x2="58135" y2="82218"/>
                        <a14:foregroundMark x1="29160" y1="84704" x2="37073" y2="80019"/>
                        <a14:foregroundMark x1="37073" y1="80019" x2="36738" y2="77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6971" y="4637015"/>
            <a:ext cx="1018925" cy="487158"/>
          </a:xfrm>
          <a:prstGeom prst="rect">
            <a:avLst/>
          </a:prstGeom>
        </p:spPr>
      </p:pic>
      <p:pic>
        <p:nvPicPr>
          <p:cNvPr id="103" name="Image 102">
            <a:extLst>
              <a:ext uri="{FF2B5EF4-FFF2-40B4-BE49-F238E27FC236}">
                <a16:creationId xmlns:a16="http://schemas.microsoft.com/office/drawing/2014/main" id="{7A8F7CBA-7C82-1277-4D66-E03B882EACD8}"/>
              </a:ext>
            </a:extLst>
          </p:cNvPr>
          <p:cNvPicPr>
            <a:picLocks noChangeAspect="1"/>
          </p:cNvPicPr>
          <p:nvPr/>
        </p:nvPicPr>
        <p:blipFill rotWithShape="1">
          <a:blip r:embed="rId34" cstate="screen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9814" b="91977" l="4698" r="96397">
                        <a14:foregroundMark x1="9926" y1="34670" x2="8089" y2="12607"/>
                        <a14:foregroundMark x1="8089" y1="12607" x2="16072" y2="10172"/>
                        <a14:foregroundMark x1="16072" y1="10172" x2="8760" y2="16834"/>
                        <a14:foregroundMark x1="8760" y1="16834" x2="10632" y2="24785"/>
                        <a14:foregroundMark x1="80184" y1="11891" x2="91275" y2="7808"/>
                        <a14:foregroundMark x1="91275" y1="7808" x2="90816" y2="30014"/>
                        <a14:foregroundMark x1="90816" y1="30014" x2="85517" y2="16261"/>
                        <a14:foregroundMark x1="85517" y1="16261" x2="94172" y2="15186"/>
                        <a14:foregroundMark x1="94172" y1="15186" x2="89827" y2="26648"/>
                        <a14:foregroundMark x1="89827" y1="26648" x2="96503" y2="17049"/>
                        <a14:foregroundMark x1="96503" y1="17049" x2="96256" y2="21848"/>
                        <a14:foregroundMark x1="5475" y1="26576" x2="4733" y2="12822"/>
                        <a14:foregroundMark x1="52066" y1="92049" x2="52066" y2="85530"/>
                        <a14:foregroundMark x1="52066" y1="62178" x2="51607" y2="624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0643" y="4379603"/>
            <a:ext cx="1106280" cy="653329"/>
          </a:xfrm>
          <a:prstGeom prst="rect">
            <a:avLst/>
          </a:prstGeom>
        </p:spPr>
      </p:pic>
      <p:pic>
        <p:nvPicPr>
          <p:cNvPr id="104" name="Image 103">
            <a:extLst>
              <a:ext uri="{FF2B5EF4-FFF2-40B4-BE49-F238E27FC236}">
                <a16:creationId xmlns:a16="http://schemas.microsoft.com/office/drawing/2014/main" id="{3EDF0AA1-6F5A-E022-BE59-1B1E42E3EE24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3416" y="1942078"/>
            <a:ext cx="889730" cy="534004"/>
          </a:xfrm>
          <a:prstGeom prst="rect">
            <a:avLst/>
          </a:prstGeom>
        </p:spPr>
      </p:pic>
      <p:pic>
        <p:nvPicPr>
          <p:cNvPr id="105" name="Image 104">
            <a:extLst>
              <a:ext uri="{FF2B5EF4-FFF2-40B4-BE49-F238E27FC236}">
                <a16:creationId xmlns:a16="http://schemas.microsoft.com/office/drawing/2014/main" id="{3F231B3F-274B-97D7-8C7D-BD31B86E0693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2459" y="1826278"/>
            <a:ext cx="893452" cy="558916"/>
          </a:xfrm>
          <a:prstGeom prst="rect">
            <a:avLst/>
          </a:prstGeom>
        </p:spPr>
      </p:pic>
      <p:pic>
        <p:nvPicPr>
          <p:cNvPr id="106" name="Image 105">
            <a:extLst>
              <a:ext uri="{FF2B5EF4-FFF2-40B4-BE49-F238E27FC236}">
                <a16:creationId xmlns:a16="http://schemas.microsoft.com/office/drawing/2014/main" id="{FF27A92F-54E2-0279-595F-A8527B4E91D9}"/>
              </a:ext>
            </a:extLst>
          </p:cNvPr>
          <p:cNvPicPr>
            <a:picLocks noChangeAspect="1"/>
          </p:cNvPicPr>
          <p:nvPr/>
        </p:nvPicPr>
        <p:blipFill rotWithShape="1"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2454" y="5284418"/>
            <a:ext cx="878385" cy="589007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257768F3-7C7D-A90D-5AAA-A0AC11C8E974}"/>
              </a:ext>
            </a:extLst>
          </p:cNvPr>
          <p:cNvPicPr>
            <a:picLocks noChangeAspect="1"/>
          </p:cNvPicPr>
          <p:nvPr/>
        </p:nvPicPr>
        <p:blipFill rotWithShape="1"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0758" y="5884261"/>
            <a:ext cx="914396" cy="572019"/>
          </a:xfrm>
          <a:prstGeom prst="rect">
            <a:avLst/>
          </a:prstGeom>
        </p:spPr>
      </p:pic>
      <p:pic>
        <p:nvPicPr>
          <p:cNvPr id="109" name="Image 108">
            <a:extLst>
              <a:ext uri="{FF2B5EF4-FFF2-40B4-BE49-F238E27FC236}">
                <a16:creationId xmlns:a16="http://schemas.microsoft.com/office/drawing/2014/main" id="{CCB71C83-D37A-B705-17FC-E15E504A8626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6577" y="5729790"/>
            <a:ext cx="914393" cy="507490"/>
          </a:xfrm>
          <a:prstGeom prst="rect">
            <a:avLst/>
          </a:prstGeom>
        </p:spPr>
      </p:pic>
      <p:pic>
        <p:nvPicPr>
          <p:cNvPr id="111" name="Image 110">
            <a:extLst>
              <a:ext uri="{FF2B5EF4-FFF2-40B4-BE49-F238E27FC236}">
                <a16:creationId xmlns:a16="http://schemas.microsoft.com/office/drawing/2014/main" id="{8D35D826-3B7E-8B4B-4E80-40C0FCE350B2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146" y="5082866"/>
            <a:ext cx="914396" cy="507490"/>
          </a:xfrm>
          <a:prstGeom prst="rect">
            <a:avLst/>
          </a:prstGeom>
        </p:spPr>
      </p:pic>
      <p:pic>
        <p:nvPicPr>
          <p:cNvPr id="113" name="Image 112">
            <a:extLst>
              <a:ext uri="{FF2B5EF4-FFF2-40B4-BE49-F238E27FC236}">
                <a16:creationId xmlns:a16="http://schemas.microsoft.com/office/drawing/2014/main" id="{1D76E072-75E3-C738-BE14-DE52AB34CE45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146" y="2402510"/>
            <a:ext cx="951426" cy="485227"/>
          </a:xfrm>
          <a:prstGeom prst="rect">
            <a:avLst/>
          </a:prstGeom>
        </p:spPr>
      </p:pic>
      <p:pic>
        <p:nvPicPr>
          <p:cNvPr id="117" name="Image 116">
            <a:extLst>
              <a:ext uri="{FF2B5EF4-FFF2-40B4-BE49-F238E27FC236}">
                <a16:creationId xmlns:a16="http://schemas.microsoft.com/office/drawing/2014/main" id="{5F066347-FB11-ED1F-735F-3EE7C068361D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3416" y="2630987"/>
            <a:ext cx="911758" cy="483232"/>
          </a:xfrm>
          <a:prstGeom prst="rect">
            <a:avLst/>
          </a:prstGeom>
        </p:spPr>
      </p:pic>
      <p:pic>
        <p:nvPicPr>
          <p:cNvPr id="119" name="Image 118">
            <a:extLst>
              <a:ext uri="{FF2B5EF4-FFF2-40B4-BE49-F238E27FC236}">
                <a16:creationId xmlns:a16="http://schemas.microsoft.com/office/drawing/2014/main" id="{A6FFA14A-9530-94DA-0A8E-4CEFBB90FC30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8872" y="2430218"/>
            <a:ext cx="911758" cy="501467"/>
          </a:xfrm>
          <a:prstGeom prst="rect">
            <a:avLst/>
          </a:prstGeom>
        </p:spPr>
      </p:pic>
      <p:pic>
        <p:nvPicPr>
          <p:cNvPr id="121" name="Image 120">
            <a:extLst>
              <a:ext uri="{FF2B5EF4-FFF2-40B4-BE49-F238E27FC236}">
                <a16:creationId xmlns:a16="http://schemas.microsoft.com/office/drawing/2014/main" id="{0D0E73A6-F371-6BA2-EA02-7451299403E5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6677" y="2291557"/>
            <a:ext cx="893453" cy="589679"/>
          </a:xfrm>
          <a:prstGeom prst="rect">
            <a:avLst/>
          </a:prstGeom>
        </p:spPr>
      </p:pic>
      <p:pic>
        <p:nvPicPr>
          <p:cNvPr id="124" name="Image 123">
            <a:extLst>
              <a:ext uri="{FF2B5EF4-FFF2-40B4-BE49-F238E27FC236}">
                <a16:creationId xmlns:a16="http://schemas.microsoft.com/office/drawing/2014/main" id="{B9336E51-DB9A-8B13-40DE-0296022C9C96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492" y="3876843"/>
            <a:ext cx="957638" cy="502760"/>
          </a:xfrm>
          <a:prstGeom prst="rect">
            <a:avLst/>
          </a:prstGeom>
        </p:spPr>
      </p:pic>
      <p:pic>
        <p:nvPicPr>
          <p:cNvPr id="126" name="Image 125">
            <a:extLst>
              <a:ext uri="{FF2B5EF4-FFF2-40B4-BE49-F238E27FC236}">
                <a16:creationId xmlns:a16="http://schemas.microsoft.com/office/drawing/2014/main" id="{91E4CA2A-6DCF-D701-6C6E-4A51121E18B6}"/>
              </a:ext>
            </a:extLst>
          </p:cNvPr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102" y="3334944"/>
            <a:ext cx="886923" cy="549893"/>
          </a:xfrm>
          <a:prstGeom prst="rect">
            <a:avLst/>
          </a:prstGeom>
        </p:spPr>
      </p:pic>
      <p:pic>
        <p:nvPicPr>
          <p:cNvPr id="128" name="Image 127">
            <a:extLst>
              <a:ext uri="{FF2B5EF4-FFF2-40B4-BE49-F238E27FC236}">
                <a16:creationId xmlns:a16="http://schemas.microsoft.com/office/drawing/2014/main" id="{DC43FD6C-B642-9847-F646-D58C8FE0CC71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3838" y="3264034"/>
            <a:ext cx="901464" cy="549893"/>
          </a:xfrm>
          <a:prstGeom prst="rect">
            <a:avLst/>
          </a:prstGeom>
        </p:spPr>
      </p:pic>
      <p:pic>
        <p:nvPicPr>
          <p:cNvPr id="130" name="Image 129">
            <a:extLst>
              <a:ext uri="{FF2B5EF4-FFF2-40B4-BE49-F238E27FC236}">
                <a16:creationId xmlns:a16="http://schemas.microsoft.com/office/drawing/2014/main" id="{AD5AA70C-5618-3B1F-D7CC-34E2C30B060C}"/>
              </a:ext>
            </a:extLst>
          </p:cNvPr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7047" y="3821577"/>
            <a:ext cx="877720" cy="526632"/>
          </a:xfrm>
          <a:prstGeom prst="rect">
            <a:avLst/>
          </a:prstGeom>
        </p:spPr>
      </p:pic>
      <p:pic>
        <p:nvPicPr>
          <p:cNvPr id="132" name="Image 131">
            <a:extLst>
              <a:ext uri="{FF2B5EF4-FFF2-40B4-BE49-F238E27FC236}">
                <a16:creationId xmlns:a16="http://schemas.microsoft.com/office/drawing/2014/main" id="{B1090728-13F5-8B3F-A048-FE953CEDA01E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064" y="3788319"/>
            <a:ext cx="864437" cy="535951"/>
          </a:xfrm>
          <a:prstGeom prst="rect">
            <a:avLst/>
          </a:prstGeom>
        </p:spPr>
      </p:pic>
      <p:pic>
        <p:nvPicPr>
          <p:cNvPr id="135" name="Image 134">
            <a:extLst>
              <a:ext uri="{FF2B5EF4-FFF2-40B4-BE49-F238E27FC236}">
                <a16:creationId xmlns:a16="http://schemas.microsoft.com/office/drawing/2014/main" id="{43459D59-4E47-0CEC-556D-36FDBB3EE797}"/>
              </a:ext>
            </a:extLst>
          </p:cNvPr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8974" y="3241818"/>
            <a:ext cx="909203" cy="559160"/>
          </a:xfrm>
          <a:prstGeom prst="rect">
            <a:avLst/>
          </a:prstGeom>
        </p:spPr>
      </p:pic>
      <p:pic>
        <p:nvPicPr>
          <p:cNvPr id="137" name="Image 136">
            <a:extLst>
              <a:ext uri="{FF2B5EF4-FFF2-40B4-BE49-F238E27FC236}">
                <a16:creationId xmlns:a16="http://schemas.microsoft.com/office/drawing/2014/main" id="{19227AD4-42CF-CC40-47C3-75ACD024006A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75" y="4393326"/>
            <a:ext cx="746193" cy="537259"/>
          </a:xfrm>
          <a:prstGeom prst="rect">
            <a:avLst/>
          </a:prstGeom>
        </p:spPr>
      </p:pic>
      <p:pic>
        <p:nvPicPr>
          <p:cNvPr id="141" name="Image 140">
            <a:extLst>
              <a:ext uri="{FF2B5EF4-FFF2-40B4-BE49-F238E27FC236}">
                <a16:creationId xmlns:a16="http://schemas.microsoft.com/office/drawing/2014/main" id="{89053227-B3EE-8139-2EFE-2D31E0E0F2FF}"/>
              </a:ext>
            </a:extLst>
          </p:cNvPr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5563" y="4843725"/>
            <a:ext cx="938938" cy="497637"/>
          </a:xfrm>
          <a:prstGeom prst="rect">
            <a:avLst/>
          </a:prstGeom>
        </p:spPr>
      </p:pic>
      <p:pic>
        <p:nvPicPr>
          <p:cNvPr id="145" name="Image 144">
            <a:extLst>
              <a:ext uri="{FF2B5EF4-FFF2-40B4-BE49-F238E27FC236}">
                <a16:creationId xmlns:a16="http://schemas.microsoft.com/office/drawing/2014/main" id="{6EFB5369-4DC8-E66B-A7BB-1E6ADBAC3DD8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0838" y="4591892"/>
            <a:ext cx="964725" cy="549893"/>
          </a:xfrm>
          <a:prstGeom prst="rect">
            <a:avLst/>
          </a:prstGeom>
        </p:spPr>
      </p:pic>
      <p:pic>
        <p:nvPicPr>
          <p:cNvPr id="147" name="Image 146">
            <a:extLst>
              <a:ext uri="{FF2B5EF4-FFF2-40B4-BE49-F238E27FC236}">
                <a16:creationId xmlns:a16="http://schemas.microsoft.com/office/drawing/2014/main" id="{9C0AE635-E6DE-BA6A-9A10-D2EAA3CA19A4}"/>
              </a:ext>
            </a:extLst>
          </p:cNvPr>
          <p:cNvPicPr>
            <a:picLocks noChangeAspect="1"/>
          </p:cNvPicPr>
          <p:nvPr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678" y="5369662"/>
            <a:ext cx="964725" cy="482363"/>
          </a:xfrm>
          <a:prstGeom prst="rect">
            <a:avLst/>
          </a:prstGeom>
        </p:spPr>
      </p:pic>
      <p:pic>
        <p:nvPicPr>
          <p:cNvPr id="148" name="Image 147">
            <a:extLst>
              <a:ext uri="{FF2B5EF4-FFF2-40B4-BE49-F238E27FC236}">
                <a16:creationId xmlns:a16="http://schemas.microsoft.com/office/drawing/2014/main" id="{50E4D9A3-77B3-68CC-0B06-5719D960144C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5302" y="4464976"/>
            <a:ext cx="964725" cy="495501"/>
          </a:xfrm>
          <a:prstGeom prst="rect">
            <a:avLst/>
          </a:prstGeom>
        </p:spPr>
      </p:pic>
      <p:pic>
        <p:nvPicPr>
          <p:cNvPr id="149" name="Image 148">
            <a:extLst>
              <a:ext uri="{FF2B5EF4-FFF2-40B4-BE49-F238E27FC236}">
                <a16:creationId xmlns:a16="http://schemas.microsoft.com/office/drawing/2014/main" id="{62769EFB-ACD3-93D0-8562-9DCFE4F76AAD}"/>
              </a:ext>
            </a:extLst>
          </p:cNvPr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0630" y="5430263"/>
            <a:ext cx="964725" cy="6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25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5C19E53C-DDDF-415C-9477-384D61B691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5286" y="1822697"/>
            <a:ext cx="914393" cy="58267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1BE31E-3291-4CD7-BC19-39AAF78F31B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769B1D6-E574-480F-980A-4499317327D0}"/>
              </a:ext>
            </a:extLst>
          </p:cNvPr>
          <p:cNvSpPr txBox="1"/>
          <p:nvPr/>
        </p:nvSpPr>
        <p:spPr>
          <a:xfrm>
            <a:off x="4858999" y="6046792"/>
            <a:ext cx="1795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/>
              <a:t>Credit photos: N. Chazot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65C77FE-E56D-45F1-81FF-588E58D3C919}"/>
              </a:ext>
            </a:extLst>
          </p:cNvPr>
          <p:cNvSpPr txBox="1"/>
          <p:nvPr/>
        </p:nvSpPr>
        <p:spPr>
          <a:xfrm>
            <a:off x="10187537" y="6031772"/>
            <a:ext cx="1795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/>
              <a:t>Credit photos: C. Jiggins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2419BE-A01F-B1F7-0AE8-8C9F401DF622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Mimicry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Phylogeny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Range</a:t>
            </a:r>
          </a:p>
          <a:p>
            <a:pPr algn="ctr"/>
            <a:endParaRPr lang="en-US" b="1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Habitat/Diet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3DAD32C-7757-1AC6-DD82-BCC6281F65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0" b="89910" l="1549" r="98326">
                        <a14:foregroundMark x1="10004" y1="46263" x2="5023" y2="34081"/>
                        <a14:foregroundMark x1="5023" y1="34081" x2="6865" y2="17713"/>
                        <a14:foregroundMark x1="6865" y1="17713" x2="10004" y2="40359"/>
                        <a14:foregroundMark x1="88070" y1="12481" x2="91377" y2="31764"/>
                        <a14:foregroundMark x1="91377" y1="31764" x2="91963" y2="16293"/>
                        <a14:foregroundMark x1="91963" y1="16293" x2="94893" y2="21973"/>
                        <a14:foregroundMark x1="49142" y1="89537" x2="50230" y2="89238"/>
                        <a14:foregroundMark x1="3935" y1="30867" x2="1591" y2="17414"/>
                        <a14:foregroundMark x1="1591" y1="17414" x2="2470" y2="22646"/>
                        <a14:foregroundMark x1="98368" y1="15770" x2="97447" y2="229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7995" y="1911370"/>
            <a:ext cx="979712" cy="54868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1BEB63C-D79A-8EA5-A08B-84B9C4342E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0971" y="2887097"/>
            <a:ext cx="891322" cy="62361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126213B-79D3-8071-8020-25E1B479F97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5670" y="1807404"/>
            <a:ext cx="891321" cy="62361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81BAE5F-6B52-BBDD-ED18-D11F0533A03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7352" y="2347227"/>
            <a:ext cx="893337" cy="5681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B1F1C2C-A525-AD0C-1E67-C24AFF7BBC4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0" b="94806" l="7418" r="92424">
                        <a14:foregroundMark x1="9004" y1="47372" x2="7418" y2="32103"/>
                        <a14:foregroundMark x1="7418" y1="32103" x2="8608" y2="41615"/>
                        <a14:foregroundMark x1="91551" y1="21214" x2="91868" y2="34668"/>
                        <a14:foregroundMark x1="91868" y1="34668" x2="91710" y2="21589"/>
                        <a14:foregroundMark x1="91710" y1="21589" x2="92424" y2="43179"/>
                        <a14:foregroundMark x1="92424" y1="43179" x2="91075" y2="29036"/>
                        <a14:foregroundMark x1="49504" y1="94869" x2="49345" y2="87297"/>
                        <a14:backgroundMark x1="47838" y1="66395" x2="48671" y2="65895"/>
                        <a14:backgroundMark x1="52638" y1="42866" x2="53352" y2="42365"/>
                        <a14:backgroundMark x1="52836" y1="42678" x2="53471" y2="4186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0373" y="2240751"/>
            <a:ext cx="998314" cy="63276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88BC759-73A9-7A5A-68C7-E67729CF5DD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54" b="94978" l="8776" r="97583">
                        <a14:foregroundMark x1="9409" y1="49078" x2="7549" y2="36872"/>
                        <a14:foregroundMark x1="7549" y1="36872" x2="9892" y2="22950"/>
                        <a14:foregroundMark x1="9892" y1="22950" x2="8776" y2="40051"/>
                        <a14:foregroundMark x1="90257" y1="24730" x2="93566" y2="41831"/>
                        <a14:foregroundMark x1="93566" y1="41831" x2="92637" y2="24793"/>
                        <a14:foregroundMark x1="92637" y1="24793" x2="93678" y2="52320"/>
                        <a14:foregroundMark x1="93678" y1="52320" x2="92265" y2="55753"/>
                        <a14:foregroundMark x1="96616" y1="25493" x2="96058" y2="42403"/>
                        <a14:foregroundMark x1="96058" y1="42403" x2="97620" y2="29307"/>
                        <a14:foregroundMark x1="97620" y1="29307" x2="97062" y2="41132"/>
                        <a14:foregroundMark x1="51469" y1="94978" x2="51469" y2="90464"/>
                        <a14:backgroundMark x1="50539" y1="67705" x2="50242" y2="72982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2843" y="2430218"/>
            <a:ext cx="971362" cy="56812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52E4FA1-16D2-BC02-221D-E7D496B5611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47" b="96618" l="4738" r="96078">
                        <a14:foregroundMark x1="9903" y1="41578" x2="5981" y2="31432"/>
                        <a14:foregroundMark x1="5981" y1="31432" x2="7184" y2="15451"/>
                        <a14:foregroundMark x1="7184" y1="15451" x2="8505" y2="34682"/>
                        <a14:foregroundMark x1="8505" y1="34682" x2="9748" y2="37268"/>
                        <a14:foregroundMark x1="89320" y1="17109" x2="92311" y2="27785"/>
                        <a14:foregroundMark x1="92311" y1="27785" x2="91184" y2="17440"/>
                        <a14:foregroundMark x1="4816" y1="29973" x2="5126" y2="16247"/>
                        <a14:foregroundMark x1="95146" y1="17706" x2="96155" y2="30836"/>
                        <a14:foregroundMark x1="96155" y1="30836" x2="95650" y2="31432"/>
                        <a14:foregroundMark x1="51922" y1="96684" x2="49864" y2="84483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2583" y="2553658"/>
            <a:ext cx="1101738" cy="645247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F8567EDB-525D-F0F5-15A1-7347A202CB4D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899" y="4414964"/>
            <a:ext cx="883388" cy="56812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C63137FF-5D6F-3C78-6781-2E1DBD94457E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0180" y="5014034"/>
            <a:ext cx="854107" cy="629023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AA2756F6-4AE0-8F19-4D8C-6FB007800F28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98" b="94539" l="2108" r="96271">
                        <a14:foregroundMark x1="10149" y1="37372" x2="4734" y2="19852"/>
                        <a14:foregroundMark x1="4734" y1="19852" x2="11511" y2="11490"/>
                        <a14:foregroundMark x1="11511" y1="11490" x2="6680" y2="19170"/>
                        <a14:foregroundMark x1="6680" y1="19170" x2="11900" y2="26451"/>
                        <a14:foregroundMark x1="11900" y1="26451" x2="13943" y2="34016"/>
                        <a14:foregroundMark x1="84274" y1="13140" x2="93774" y2="17520"/>
                        <a14:foregroundMark x1="93774" y1="17520" x2="93353" y2="18373"/>
                        <a14:foregroundMark x1="89689" y1="32878" x2="89591" y2="34471"/>
                        <a14:foregroundMark x1="96044" y1="12685" x2="96336" y2="23094"/>
                        <a14:foregroundMark x1="3534" y1="11263" x2="2140" y2="15301"/>
                        <a14:foregroundMark x1="2724" y1="11263" x2="3534" y2="25028"/>
                        <a14:foregroundMark x1="3534" y1="25028" x2="3534" y2="25028"/>
                        <a14:foregroundMark x1="2432" y1="15529" x2="4475" y2="24516"/>
                        <a14:foregroundMark x1="48444" y1="94596" x2="49254" y2="57565"/>
                        <a14:foregroundMark x1="49254" y1="57565" x2="49254" y2="57565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9777" y="4855489"/>
            <a:ext cx="1085291" cy="618604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B850B68F-F669-7DF4-7332-AC69B5950497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896" b="97050" l="5203" r="96039">
                        <a14:foregroundMark x1="9735" y1="38783" x2="9668" y2="11002"/>
                        <a14:foregroundMark x1="9668" y1="11002" x2="10138" y2="28888"/>
                        <a14:foregroundMark x1="85566" y1="16349" x2="96039" y2="17210"/>
                        <a14:foregroundMark x1="96039" y1="17210" x2="94226" y2="20037"/>
                        <a14:foregroundMark x1="6143" y1="33743" x2="5203" y2="15427"/>
                        <a14:foregroundMark x1="5203" y1="15427" x2="6143" y2="13829"/>
                        <a14:foregroundMark x1="51796" y1="97050" x2="50151" y2="56177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4177" y="4330227"/>
            <a:ext cx="958482" cy="523330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701592AD-C1C6-A966-0E62-64815053BFC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3495" b="93424" l="2766" r="97297">
                        <a14:foregroundMark x1="10245" y1="41055" x2="5185" y2="27547"/>
                        <a14:foregroundMark x1="5185" y1="27547" x2="9019" y2="16351"/>
                        <a14:foregroundMark x1="9019" y1="16351" x2="6034" y2="17595"/>
                        <a14:foregroundMark x1="79353" y1="11197" x2="88435" y2="7701"/>
                        <a14:foregroundMark x1="88435" y1="7701" x2="92709" y2="23104"/>
                        <a14:foregroundMark x1="92709" y1="23104" x2="88246" y2="14100"/>
                        <a14:foregroundMark x1="88246" y1="14100" x2="93558" y2="7524"/>
                        <a14:foregroundMark x1="93558" y1="7524" x2="92835" y2="22867"/>
                        <a14:foregroundMark x1="92835" y1="22867" x2="90792" y2="28969"/>
                        <a14:foregroundMark x1="2797" y1="10723" x2="5531" y2="8175"/>
                        <a14:foregroundMark x1="86455" y1="4028" x2="97297" y2="11019"/>
                        <a14:foregroundMark x1="97297" y1="11019" x2="95255" y2="22571"/>
                        <a14:foregroundMark x1="50534" y1="93483" x2="50377" y2="61848"/>
                        <a14:foregroundMark x1="88561" y1="3732" x2="93558" y2="3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4300" y="3586714"/>
            <a:ext cx="818252" cy="434101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87C090D0-D1D6-1C5A-7A64-EE5C760A5659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5865" b="89870" l="5917" r="95991">
                        <a14:foregroundMark x1="11187" y1="37737" x2="8083" y2="10427"/>
                        <a14:foregroundMark x1="8083" y1="10427" x2="14614" y2="7879"/>
                        <a14:foregroundMark x1="14614" y1="7879" x2="22244" y2="10604"/>
                        <a14:foregroundMark x1="22244" y1="10604" x2="23311" y2="12322"/>
                        <a14:foregroundMark x1="79179" y1="12796" x2="91917" y2="11078"/>
                        <a14:foregroundMark x1="91917" y1="11078" x2="90365" y2="27192"/>
                        <a14:foregroundMark x1="90365" y1="27192" x2="96023" y2="9597"/>
                        <a14:foregroundMark x1="96023" y1="9597" x2="87229" y2="12855"/>
                        <a14:foregroundMark x1="87229" y1="12855" x2="87423" y2="7879"/>
                        <a14:foregroundMark x1="7113" y1="29621" x2="5917" y2="6635"/>
                        <a14:foregroundMark x1="5917" y1="6635" x2="6434" y2="5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9913" y="3678330"/>
            <a:ext cx="807555" cy="440728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E9684038-3733-AF81-077B-3654644094D8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954" b="92849" l="2277" r="96729">
                        <a14:foregroundMark x1="10423" y1="40389" x2="13534" y2="13959"/>
                        <a14:foregroundMark x1="13534" y1="13959" x2="5452" y2="21339"/>
                        <a14:foregroundMark x1="5452" y1="21339" x2="12733" y2="43249"/>
                        <a14:foregroundMark x1="81944" y1="12471" x2="90154" y2="36899"/>
                        <a14:foregroundMark x1="90154" y1="36899" x2="93650" y2="16876"/>
                        <a14:foregroundMark x1="93650" y1="16876" x2="88743" y2="25114"/>
                        <a14:foregroundMark x1="2277" y1="23227" x2="3496" y2="24199"/>
                        <a14:foregroundMark x1="96793" y1="14817" x2="96504" y2="17906"/>
                        <a14:foregroundMark x1="49006" y1="92906" x2="49006" y2="84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2056" y="3153292"/>
            <a:ext cx="891322" cy="499887"/>
          </a:xfrm>
          <a:prstGeom prst="rect">
            <a:avLst/>
          </a:prstGeom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76F980F7-3FFA-5662-98B0-00A21762B71E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854" b="92153" l="4893" r="96660">
                        <a14:foregroundMark x1="9786" y1="40967" x2="5359" y2="25182"/>
                        <a14:foregroundMark x1="5359" y1="25182" x2="6680" y2="7208"/>
                        <a14:foregroundMark x1="6680" y1="7208" x2="19612" y2="21989"/>
                        <a14:foregroundMark x1="19612" y1="21989" x2="8816" y2="19617"/>
                        <a14:foregroundMark x1="8816" y1="19617" x2="19767" y2="30201"/>
                        <a14:foregroundMark x1="19767" y1="30201" x2="19689" y2="23358"/>
                        <a14:foregroundMark x1="77709" y1="21077" x2="87961" y2="13595"/>
                        <a14:foregroundMark x1="87961" y1="13595" x2="93204" y2="27190"/>
                        <a14:foregroundMark x1="93204" y1="27190" x2="88544" y2="37865"/>
                        <a14:foregroundMark x1="30524" y1="88139" x2="35223" y2="90420"/>
                        <a14:foregroundMark x1="57476" y1="92336" x2="67612" y2="90237"/>
                        <a14:foregroundMark x1="67612" y1="90237" x2="66835" y2="89964"/>
                        <a14:foregroundMark x1="5282" y1="29471" x2="9553" y2="6478"/>
                        <a14:foregroundMark x1="9553" y1="6478" x2="4932" y2="25730"/>
                        <a14:foregroundMark x1="4932" y1="25730" x2="6097" y2="10493"/>
                        <a14:foregroundMark x1="92621" y1="5566" x2="96466" y2="23449"/>
                        <a14:foregroundMark x1="96466" y1="23449" x2="96000" y2="26825"/>
                        <a14:foregroundMark x1="96505" y1="10493" x2="96660" y2="19161"/>
                        <a14:backgroundMark x1="49825" y1="73996" x2="48505" y2="84763"/>
                        <a14:backgroundMark x1="49670" y1="74726" x2="49981" y2="83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3713" y="3880615"/>
            <a:ext cx="1124572" cy="478208"/>
          </a:xfrm>
          <a:prstGeom prst="rect">
            <a:avLst/>
          </a:prstGeom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582AE1AE-FF62-6D34-C2F5-410DDDE92E44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9804" b="94118" l="4568" r="94503">
                        <a14:foregroundMark x1="10724" y1="39451" x2="4568" y2="14980"/>
                        <a14:foregroundMark x1="4568" y1="14980" x2="7782" y2="19529"/>
                        <a14:foregroundMark x1="89547" y1="13255" x2="91831" y2="33725"/>
                        <a14:foregroundMark x1="91831" y1="33725" x2="94541" y2="14039"/>
                        <a14:foregroundMark x1="94541" y1="14039" x2="91638" y2="12627"/>
                        <a14:foregroundMark x1="51607" y1="94118" x2="51103" y2="82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7375" y="5025963"/>
            <a:ext cx="1155576" cy="570321"/>
          </a:xfrm>
          <a:prstGeom prst="rect">
            <a:avLst/>
          </a:prstGeom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1301EDE6-24A8-3E0F-3EEA-7750461B2BC6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screen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9751" b="89866" l="6166" r="96731">
                        <a14:foregroundMark x1="10847" y1="45889" x2="6241" y2="14340"/>
                        <a14:foregroundMark x1="6241" y1="14340" x2="14747" y2="13576"/>
                        <a14:foregroundMark x1="14747" y1="13576" x2="11033" y2="22371"/>
                        <a14:foregroundMark x1="84658" y1="19120" x2="95728" y2="14627"/>
                        <a14:foregroundMark x1="95728" y1="14627" x2="90936" y2="33365"/>
                        <a14:foregroundMark x1="90936" y1="33365" x2="90750" y2="10899"/>
                        <a14:foregroundMark x1="90750" y1="10899" x2="89747" y2="38719"/>
                        <a14:foregroundMark x1="89747" y1="38719" x2="90565" y2="33174"/>
                        <a14:foregroundMark x1="93499" y1="20363" x2="96768" y2="23231"/>
                        <a14:foregroundMark x1="56575" y1="79350" x2="67125" y2="73805"/>
                        <a14:foregroundMark x1="67125" y1="73805" x2="72474" y2="88050"/>
                        <a14:foregroundMark x1="72474" y1="88050" x2="58135" y2="82218"/>
                        <a14:foregroundMark x1="29160" y1="84704" x2="37073" y2="80019"/>
                        <a14:foregroundMark x1="37073" y1="80019" x2="36738" y2="77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6971" y="4637015"/>
            <a:ext cx="1018925" cy="487158"/>
          </a:xfrm>
          <a:prstGeom prst="rect">
            <a:avLst/>
          </a:prstGeom>
        </p:spPr>
      </p:pic>
      <p:pic>
        <p:nvPicPr>
          <p:cNvPr id="103" name="Image 102">
            <a:extLst>
              <a:ext uri="{FF2B5EF4-FFF2-40B4-BE49-F238E27FC236}">
                <a16:creationId xmlns:a16="http://schemas.microsoft.com/office/drawing/2014/main" id="{7A8F7CBA-7C82-1277-4D66-E03B882EACD8}"/>
              </a:ext>
            </a:extLst>
          </p:cNvPr>
          <p:cNvPicPr>
            <a:picLocks noChangeAspect="1"/>
          </p:cNvPicPr>
          <p:nvPr/>
        </p:nvPicPr>
        <p:blipFill rotWithShape="1">
          <a:blip r:embed="rId34" cstate="screen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9814" b="91977" l="4698" r="96397">
                        <a14:foregroundMark x1="9926" y1="34670" x2="8089" y2="12607"/>
                        <a14:foregroundMark x1="8089" y1="12607" x2="16072" y2="10172"/>
                        <a14:foregroundMark x1="16072" y1="10172" x2="8760" y2="16834"/>
                        <a14:foregroundMark x1="8760" y1="16834" x2="10632" y2="24785"/>
                        <a14:foregroundMark x1="80184" y1="11891" x2="91275" y2="7808"/>
                        <a14:foregroundMark x1="91275" y1="7808" x2="90816" y2="30014"/>
                        <a14:foregroundMark x1="90816" y1="30014" x2="85517" y2="16261"/>
                        <a14:foregroundMark x1="85517" y1="16261" x2="94172" y2="15186"/>
                        <a14:foregroundMark x1="94172" y1="15186" x2="89827" y2="26648"/>
                        <a14:foregroundMark x1="89827" y1="26648" x2="96503" y2="17049"/>
                        <a14:foregroundMark x1="96503" y1="17049" x2="96256" y2="21848"/>
                        <a14:foregroundMark x1="5475" y1="26576" x2="4733" y2="12822"/>
                        <a14:foregroundMark x1="52066" y1="92049" x2="52066" y2="85530"/>
                        <a14:foregroundMark x1="52066" y1="62178" x2="51607" y2="624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0643" y="4379603"/>
            <a:ext cx="1106280" cy="653329"/>
          </a:xfrm>
          <a:prstGeom prst="rect">
            <a:avLst/>
          </a:prstGeom>
        </p:spPr>
      </p:pic>
      <p:pic>
        <p:nvPicPr>
          <p:cNvPr id="104" name="Image 103">
            <a:extLst>
              <a:ext uri="{FF2B5EF4-FFF2-40B4-BE49-F238E27FC236}">
                <a16:creationId xmlns:a16="http://schemas.microsoft.com/office/drawing/2014/main" id="{3EDF0AA1-6F5A-E022-BE59-1B1E42E3EE24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3416" y="1942078"/>
            <a:ext cx="889730" cy="534004"/>
          </a:xfrm>
          <a:prstGeom prst="rect">
            <a:avLst/>
          </a:prstGeom>
        </p:spPr>
      </p:pic>
      <p:pic>
        <p:nvPicPr>
          <p:cNvPr id="105" name="Image 104">
            <a:extLst>
              <a:ext uri="{FF2B5EF4-FFF2-40B4-BE49-F238E27FC236}">
                <a16:creationId xmlns:a16="http://schemas.microsoft.com/office/drawing/2014/main" id="{3F231B3F-274B-97D7-8C7D-BD31B86E0693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2459" y="1826278"/>
            <a:ext cx="893452" cy="558916"/>
          </a:xfrm>
          <a:prstGeom prst="rect">
            <a:avLst/>
          </a:prstGeom>
        </p:spPr>
      </p:pic>
      <p:pic>
        <p:nvPicPr>
          <p:cNvPr id="106" name="Image 105">
            <a:extLst>
              <a:ext uri="{FF2B5EF4-FFF2-40B4-BE49-F238E27FC236}">
                <a16:creationId xmlns:a16="http://schemas.microsoft.com/office/drawing/2014/main" id="{FF27A92F-54E2-0279-595F-A8527B4E91D9}"/>
              </a:ext>
            </a:extLst>
          </p:cNvPr>
          <p:cNvPicPr>
            <a:picLocks noChangeAspect="1"/>
          </p:cNvPicPr>
          <p:nvPr/>
        </p:nvPicPr>
        <p:blipFill rotWithShape="1"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2454" y="5284418"/>
            <a:ext cx="878385" cy="589007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257768F3-7C7D-A90D-5AAA-A0AC11C8E974}"/>
              </a:ext>
            </a:extLst>
          </p:cNvPr>
          <p:cNvPicPr>
            <a:picLocks noChangeAspect="1"/>
          </p:cNvPicPr>
          <p:nvPr/>
        </p:nvPicPr>
        <p:blipFill rotWithShape="1"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0758" y="5884261"/>
            <a:ext cx="914396" cy="572019"/>
          </a:xfrm>
          <a:prstGeom prst="rect">
            <a:avLst/>
          </a:prstGeom>
        </p:spPr>
      </p:pic>
      <p:pic>
        <p:nvPicPr>
          <p:cNvPr id="109" name="Image 108">
            <a:extLst>
              <a:ext uri="{FF2B5EF4-FFF2-40B4-BE49-F238E27FC236}">
                <a16:creationId xmlns:a16="http://schemas.microsoft.com/office/drawing/2014/main" id="{CCB71C83-D37A-B705-17FC-E15E504A8626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6577" y="5729790"/>
            <a:ext cx="914393" cy="507490"/>
          </a:xfrm>
          <a:prstGeom prst="rect">
            <a:avLst/>
          </a:prstGeom>
        </p:spPr>
      </p:pic>
      <p:pic>
        <p:nvPicPr>
          <p:cNvPr id="111" name="Image 110">
            <a:extLst>
              <a:ext uri="{FF2B5EF4-FFF2-40B4-BE49-F238E27FC236}">
                <a16:creationId xmlns:a16="http://schemas.microsoft.com/office/drawing/2014/main" id="{8D35D826-3B7E-8B4B-4E80-40C0FCE350B2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146" y="5082866"/>
            <a:ext cx="914396" cy="507490"/>
          </a:xfrm>
          <a:prstGeom prst="rect">
            <a:avLst/>
          </a:prstGeom>
        </p:spPr>
      </p:pic>
      <p:pic>
        <p:nvPicPr>
          <p:cNvPr id="113" name="Image 112">
            <a:extLst>
              <a:ext uri="{FF2B5EF4-FFF2-40B4-BE49-F238E27FC236}">
                <a16:creationId xmlns:a16="http://schemas.microsoft.com/office/drawing/2014/main" id="{1D76E072-75E3-C738-BE14-DE52AB34CE45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146" y="2402510"/>
            <a:ext cx="951426" cy="485227"/>
          </a:xfrm>
          <a:prstGeom prst="rect">
            <a:avLst/>
          </a:prstGeom>
        </p:spPr>
      </p:pic>
      <p:pic>
        <p:nvPicPr>
          <p:cNvPr id="117" name="Image 116">
            <a:extLst>
              <a:ext uri="{FF2B5EF4-FFF2-40B4-BE49-F238E27FC236}">
                <a16:creationId xmlns:a16="http://schemas.microsoft.com/office/drawing/2014/main" id="{5F066347-FB11-ED1F-735F-3EE7C068361D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3416" y="2630987"/>
            <a:ext cx="911758" cy="483232"/>
          </a:xfrm>
          <a:prstGeom prst="rect">
            <a:avLst/>
          </a:prstGeom>
        </p:spPr>
      </p:pic>
      <p:pic>
        <p:nvPicPr>
          <p:cNvPr id="119" name="Image 118">
            <a:extLst>
              <a:ext uri="{FF2B5EF4-FFF2-40B4-BE49-F238E27FC236}">
                <a16:creationId xmlns:a16="http://schemas.microsoft.com/office/drawing/2014/main" id="{A6FFA14A-9530-94DA-0A8E-4CEFBB90FC30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8872" y="2430218"/>
            <a:ext cx="911758" cy="501467"/>
          </a:xfrm>
          <a:prstGeom prst="rect">
            <a:avLst/>
          </a:prstGeom>
        </p:spPr>
      </p:pic>
      <p:pic>
        <p:nvPicPr>
          <p:cNvPr id="121" name="Image 120">
            <a:extLst>
              <a:ext uri="{FF2B5EF4-FFF2-40B4-BE49-F238E27FC236}">
                <a16:creationId xmlns:a16="http://schemas.microsoft.com/office/drawing/2014/main" id="{0D0E73A6-F371-6BA2-EA02-7451299403E5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6677" y="2291557"/>
            <a:ext cx="893453" cy="589679"/>
          </a:xfrm>
          <a:prstGeom prst="rect">
            <a:avLst/>
          </a:prstGeom>
        </p:spPr>
      </p:pic>
      <p:pic>
        <p:nvPicPr>
          <p:cNvPr id="124" name="Image 123">
            <a:extLst>
              <a:ext uri="{FF2B5EF4-FFF2-40B4-BE49-F238E27FC236}">
                <a16:creationId xmlns:a16="http://schemas.microsoft.com/office/drawing/2014/main" id="{B9336E51-DB9A-8B13-40DE-0296022C9C96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492" y="3876843"/>
            <a:ext cx="957638" cy="502760"/>
          </a:xfrm>
          <a:prstGeom prst="rect">
            <a:avLst/>
          </a:prstGeom>
        </p:spPr>
      </p:pic>
      <p:pic>
        <p:nvPicPr>
          <p:cNvPr id="126" name="Image 125">
            <a:extLst>
              <a:ext uri="{FF2B5EF4-FFF2-40B4-BE49-F238E27FC236}">
                <a16:creationId xmlns:a16="http://schemas.microsoft.com/office/drawing/2014/main" id="{91E4CA2A-6DCF-D701-6C6E-4A51121E18B6}"/>
              </a:ext>
            </a:extLst>
          </p:cNvPr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102" y="3334944"/>
            <a:ext cx="886923" cy="549893"/>
          </a:xfrm>
          <a:prstGeom prst="rect">
            <a:avLst/>
          </a:prstGeom>
        </p:spPr>
      </p:pic>
      <p:pic>
        <p:nvPicPr>
          <p:cNvPr id="128" name="Image 127">
            <a:extLst>
              <a:ext uri="{FF2B5EF4-FFF2-40B4-BE49-F238E27FC236}">
                <a16:creationId xmlns:a16="http://schemas.microsoft.com/office/drawing/2014/main" id="{DC43FD6C-B642-9847-F646-D58C8FE0CC71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3838" y="3264034"/>
            <a:ext cx="901464" cy="549893"/>
          </a:xfrm>
          <a:prstGeom prst="rect">
            <a:avLst/>
          </a:prstGeom>
        </p:spPr>
      </p:pic>
      <p:pic>
        <p:nvPicPr>
          <p:cNvPr id="130" name="Image 129">
            <a:extLst>
              <a:ext uri="{FF2B5EF4-FFF2-40B4-BE49-F238E27FC236}">
                <a16:creationId xmlns:a16="http://schemas.microsoft.com/office/drawing/2014/main" id="{AD5AA70C-5618-3B1F-D7CC-34E2C30B060C}"/>
              </a:ext>
            </a:extLst>
          </p:cNvPr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7047" y="3821577"/>
            <a:ext cx="877720" cy="526632"/>
          </a:xfrm>
          <a:prstGeom prst="rect">
            <a:avLst/>
          </a:prstGeom>
        </p:spPr>
      </p:pic>
      <p:pic>
        <p:nvPicPr>
          <p:cNvPr id="132" name="Image 131">
            <a:extLst>
              <a:ext uri="{FF2B5EF4-FFF2-40B4-BE49-F238E27FC236}">
                <a16:creationId xmlns:a16="http://schemas.microsoft.com/office/drawing/2014/main" id="{B1090728-13F5-8B3F-A048-FE953CEDA01E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064" y="3788319"/>
            <a:ext cx="864437" cy="535951"/>
          </a:xfrm>
          <a:prstGeom prst="rect">
            <a:avLst/>
          </a:prstGeom>
        </p:spPr>
      </p:pic>
      <p:pic>
        <p:nvPicPr>
          <p:cNvPr id="135" name="Image 134">
            <a:extLst>
              <a:ext uri="{FF2B5EF4-FFF2-40B4-BE49-F238E27FC236}">
                <a16:creationId xmlns:a16="http://schemas.microsoft.com/office/drawing/2014/main" id="{43459D59-4E47-0CEC-556D-36FDBB3EE797}"/>
              </a:ext>
            </a:extLst>
          </p:cNvPr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8974" y="3241818"/>
            <a:ext cx="909203" cy="559160"/>
          </a:xfrm>
          <a:prstGeom prst="rect">
            <a:avLst/>
          </a:prstGeom>
        </p:spPr>
      </p:pic>
      <p:pic>
        <p:nvPicPr>
          <p:cNvPr id="137" name="Image 136">
            <a:extLst>
              <a:ext uri="{FF2B5EF4-FFF2-40B4-BE49-F238E27FC236}">
                <a16:creationId xmlns:a16="http://schemas.microsoft.com/office/drawing/2014/main" id="{19227AD4-42CF-CC40-47C3-75ACD024006A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75" y="4393326"/>
            <a:ext cx="746193" cy="537259"/>
          </a:xfrm>
          <a:prstGeom prst="rect">
            <a:avLst/>
          </a:prstGeom>
        </p:spPr>
      </p:pic>
      <p:pic>
        <p:nvPicPr>
          <p:cNvPr id="141" name="Image 140">
            <a:extLst>
              <a:ext uri="{FF2B5EF4-FFF2-40B4-BE49-F238E27FC236}">
                <a16:creationId xmlns:a16="http://schemas.microsoft.com/office/drawing/2014/main" id="{89053227-B3EE-8139-2EFE-2D31E0E0F2FF}"/>
              </a:ext>
            </a:extLst>
          </p:cNvPr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5563" y="4843725"/>
            <a:ext cx="938938" cy="497637"/>
          </a:xfrm>
          <a:prstGeom prst="rect">
            <a:avLst/>
          </a:prstGeom>
        </p:spPr>
      </p:pic>
      <p:pic>
        <p:nvPicPr>
          <p:cNvPr id="145" name="Image 144">
            <a:extLst>
              <a:ext uri="{FF2B5EF4-FFF2-40B4-BE49-F238E27FC236}">
                <a16:creationId xmlns:a16="http://schemas.microsoft.com/office/drawing/2014/main" id="{6EFB5369-4DC8-E66B-A7BB-1E6ADBAC3DD8}"/>
              </a:ext>
            </a:extLst>
          </p:cNvPr>
          <p:cNvPicPr>
            <a:picLocks noChangeAspect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0838" y="4591892"/>
            <a:ext cx="964725" cy="549893"/>
          </a:xfrm>
          <a:prstGeom prst="rect">
            <a:avLst/>
          </a:prstGeom>
        </p:spPr>
      </p:pic>
      <p:pic>
        <p:nvPicPr>
          <p:cNvPr id="147" name="Image 146">
            <a:extLst>
              <a:ext uri="{FF2B5EF4-FFF2-40B4-BE49-F238E27FC236}">
                <a16:creationId xmlns:a16="http://schemas.microsoft.com/office/drawing/2014/main" id="{9C0AE635-E6DE-BA6A-9A10-D2EAA3CA19A4}"/>
              </a:ext>
            </a:extLst>
          </p:cNvPr>
          <p:cNvPicPr>
            <a:picLocks noChangeAspect="1"/>
          </p:cNvPicPr>
          <p:nvPr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678" y="5369662"/>
            <a:ext cx="964725" cy="482363"/>
          </a:xfrm>
          <a:prstGeom prst="rect">
            <a:avLst/>
          </a:prstGeom>
        </p:spPr>
      </p:pic>
      <p:pic>
        <p:nvPicPr>
          <p:cNvPr id="148" name="Image 147">
            <a:extLst>
              <a:ext uri="{FF2B5EF4-FFF2-40B4-BE49-F238E27FC236}">
                <a16:creationId xmlns:a16="http://schemas.microsoft.com/office/drawing/2014/main" id="{50E4D9A3-77B3-68CC-0B06-5719D960144C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5302" y="4464976"/>
            <a:ext cx="964725" cy="495501"/>
          </a:xfrm>
          <a:prstGeom prst="rect">
            <a:avLst/>
          </a:prstGeom>
        </p:spPr>
      </p:pic>
      <p:pic>
        <p:nvPicPr>
          <p:cNvPr id="149" name="Image 148">
            <a:extLst>
              <a:ext uri="{FF2B5EF4-FFF2-40B4-BE49-F238E27FC236}">
                <a16:creationId xmlns:a16="http://schemas.microsoft.com/office/drawing/2014/main" id="{62769EFB-ACD3-93D0-8562-9DCFE4F76AAD}"/>
              </a:ext>
            </a:extLst>
          </p:cNvPr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0630" y="5430263"/>
            <a:ext cx="964725" cy="607777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A52593A3-7091-5AF8-E292-09C58B78F759}"/>
              </a:ext>
            </a:extLst>
          </p:cNvPr>
          <p:cNvSpPr/>
          <p:nvPr/>
        </p:nvSpPr>
        <p:spPr>
          <a:xfrm>
            <a:off x="2056701" y="1714352"/>
            <a:ext cx="2218782" cy="14079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7B2B104-C90C-8C9F-4264-D2A5DA41B988}"/>
              </a:ext>
            </a:extLst>
          </p:cNvPr>
          <p:cNvSpPr/>
          <p:nvPr/>
        </p:nvSpPr>
        <p:spPr>
          <a:xfrm rot="20965732">
            <a:off x="6970188" y="1651533"/>
            <a:ext cx="2395375" cy="152543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46D9BFC-9108-39E8-3B74-3801B5DB3A4C}"/>
              </a:ext>
            </a:extLst>
          </p:cNvPr>
          <p:cNvSpPr/>
          <p:nvPr/>
        </p:nvSpPr>
        <p:spPr>
          <a:xfrm rot="21303503">
            <a:off x="4390547" y="1787475"/>
            <a:ext cx="2439286" cy="176699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D89367B-B257-206D-56F4-E19D64DFB494}"/>
              </a:ext>
            </a:extLst>
          </p:cNvPr>
          <p:cNvSpPr/>
          <p:nvPr/>
        </p:nvSpPr>
        <p:spPr>
          <a:xfrm rot="200608">
            <a:off x="9615860" y="1686688"/>
            <a:ext cx="2439286" cy="1437179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48E0DBE-4F13-CF65-6CE8-B87EF68F44F0}"/>
              </a:ext>
            </a:extLst>
          </p:cNvPr>
          <p:cNvSpPr/>
          <p:nvPr/>
        </p:nvSpPr>
        <p:spPr>
          <a:xfrm rot="21358649">
            <a:off x="2284038" y="4100981"/>
            <a:ext cx="2395439" cy="161342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A05F439-E9F0-F879-4F12-F7941CFAAC20}"/>
              </a:ext>
            </a:extLst>
          </p:cNvPr>
          <p:cNvSpPr/>
          <p:nvPr/>
        </p:nvSpPr>
        <p:spPr>
          <a:xfrm rot="572795">
            <a:off x="9188164" y="3079364"/>
            <a:ext cx="2422949" cy="128284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12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99A1F07A-5822-41D3-9202-F2D6671E8F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549" y="2090768"/>
            <a:ext cx="4275797" cy="36936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1BE31E-3291-4CD7-BC19-39AAF78F31B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4E39097-3A06-4151-BD5D-F280352C908D}"/>
              </a:ext>
            </a:extLst>
          </p:cNvPr>
          <p:cNvSpPr txBox="1"/>
          <p:nvPr/>
        </p:nvSpPr>
        <p:spPr>
          <a:xfrm>
            <a:off x="5181318" y="5970966"/>
            <a:ext cx="206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Chazot et al., 2019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8F15FF6-D587-4138-A776-3503F7972168}"/>
              </a:ext>
            </a:extLst>
          </p:cNvPr>
          <p:cNvSpPr txBox="1"/>
          <p:nvPr/>
        </p:nvSpPr>
        <p:spPr>
          <a:xfrm>
            <a:off x="10661628" y="5983762"/>
            <a:ext cx="146654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Kozak et al., 2015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4914C341-8075-49F9-8930-B00426C43E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415" y="1839345"/>
            <a:ext cx="3179213" cy="45236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4CCF30E-3F94-6838-2FBA-9A924A93D44F}"/>
              </a:ext>
            </a:extLst>
          </p:cNvPr>
          <p:cNvSpPr txBox="1"/>
          <p:nvPr/>
        </p:nvSpPr>
        <p:spPr>
          <a:xfrm>
            <a:off x="3108960" y="3404337"/>
            <a:ext cx="1118389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Crown age ≈ </a:t>
            </a:r>
          </a:p>
          <a:p>
            <a:pPr algn="ctr"/>
            <a:r>
              <a:rPr lang="en-US" sz="1400" b="1"/>
              <a:t>26 My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043B9CE-8B88-78EB-CA0D-7DDF3B3C8997}"/>
              </a:ext>
            </a:extLst>
          </p:cNvPr>
          <p:cNvSpPr txBox="1"/>
          <p:nvPr/>
        </p:nvSpPr>
        <p:spPr>
          <a:xfrm>
            <a:off x="7082264" y="2290832"/>
            <a:ext cx="1118389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Crown age ≈ </a:t>
            </a:r>
          </a:p>
          <a:p>
            <a:pPr algn="ctr"/>
            <a:r>
              <a:rPr lang="en-US" sz="1400" b="1"/>
              <a:t>26 My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77573E2-895D-AAF1-1F68-96C8137A910D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Mimicry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sz="2400" b="1"/>
              <a:t>Phylogeny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Range</a:t>
            </a:r>
          </a:p>
          <a:p>
            <a:pPr algn="ctr"/>
            <a:endParaRPr lang="en-US" b="1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Habitat/Diet</a:t>
            </a:r>
          </a:p>
        </p:txBody>
      </p:sp>
    </p:spTree>
    <p:extLst>
      <p:ext uri="{BB962C8B-B14F-4D97-AF65-F5344CB8AC3E}">
        <p14:creationId xmlns:p14="http://schemas.microsoft.com/office/powerpoint/2010/main" val="3363121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99A1F07A-5822-41D3-9202-F2D6671E8F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549" y="2090768"/>
            <a:ext cx="4275797" cy="36936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1BE31E-3291-4CD7-BC19-39AAF78F31B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4E39097-3A06-4151-BD5D-F280352C908D}"/>
              </a:ext>
            </a:extLst>
          </p:cNvPr>
          <p:cNvSpPr txBox="1"/>
          <p:nvPr/>
        </p:nvSpPr>
        <p:spPr>
          <a:xfrm>
            <a:off x="5181318" y="5970966"/>
            <a:ext cx="206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Chazot et al., 2019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8F15FF6-D587-4138-A776-3503F7972168}"/>
              </a:ext>
            </a:extLst>
          </p:cNvPr>
          <p:cNvSpPr txBox="1"/>
          <p:nvPr/>
        </p:nvSpPr>
        <p:spPr>
          <a:xfrm>
            <a:off x="10661628" y="5983762"/>
            <a:ext cx="146654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Kozak et al., 2015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4914C341-8075-49F9-8930-B00426C43E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415" y="1839345"/>
            <a:ext cx="3179213" cy="4523656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8D30085-51A8-493F-A645-AEA5C57B8044}"/>
              </a:ext>
            </a:extLst>
          </p:cNvPr>
          <p:cNvSpPr txBox="1"/>
          <p:nvPr/>
        </p:nvSpPr>
        <p:spPr>
          <a:xfrm>
            <a:off x="3108960" y="3404337"/>
            <a:ext cx="1118389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Crown age ≈ </a:t>
            </a:r>
          </a:p>
          <a:p>
            <a:pPr algn="ctr"/>
            <a:r>
              <a:rPr lang="en-US" sz="1400" b="1"/>
              <a:t>26 My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EDF6A-F87B-45E6-AB0B-EA55E8D81137}"/>
              </a:ext>
            </a:extLst>
          </p:cNvPr>
          <p:cNvSpPr txBox="1"/>
          <p:nvPr/>
        </p:nvSpPr>
        <p:spPr>
          <a:xfrm>
            <a:off x="7082264" y="2290832"/>
            <a:ext cx="1118389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Crown age ≈ </a:t>
            </a:r>
          </a:p>
          <a:p>
            <a:pPr algn="ctr"/>
            <a:r>
              <a:rPr lang="en-US" sz="1400" b="1"/>
              <a:t>26 My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0E5CC91-8570-764B-3912-C3FB07469A37}"/>
              </a:ext>
            </a:extLst>
          </p:cNvPr>
          <p:cNvSpPr txBox="1"/>
          <p:nvPr/>
        </p:nvSpPr>
        <p:spPr>
          <a:xfrm>
            <a:off x="6019915" y="3323841"/>
            <a:ext cx="1846217" cy="4086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0">
                <a:solidFill>
                  <a:srgbClr val="FF0000"/>
                </a:solidFill>
                <a:effectLst/>
                <a:latin typeface="Harding"/>
              </a:rPr>
              <a:t>MRCA </a:t>
            </a:r>
            <a:r>
              <a:rPr lang="en-US" b="1" i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b="1" i="0">
                <a:solidFill>
                  <a:srgbClr val="FF0000"/>
                </a:solidFill>
                <a:effectLst/>
                <a:latin typeface="Harding"/>
              </a:rPr>
              <a:t> 84.6 My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25FAAB9-F5EA-87D0-0427-38E028855190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Mimicry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sz="2400" b="1"/>
              <a:t>Phylogeny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Range</a:t>
            </a:r>
          </a:p>
          <a:p>
            <a:pPr algn="ctr"/>
            <a:endParaRPr lang="en-US" b="1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Habitat/Diet</a:t>
            </a:r>
          </a:p>
        </p:txBody>
      </p:sp>
    </p:spTree>
    <p:extLst>
      <p:ext uri="{BB962C8B-B14F-4D97-AF65-F5344CB8AC3E}">
        <p14:creationId xmlns:p14="http://schemas.microsoft.com/office/powerpoint/2010/main" val="2088993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99A1F07A-5822-41D3-9202-F2D6671E8F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549" y="2090768"/>
            <a:ext cx="4275797" cy="36936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1BE31E-3291-4CD7-BC19-39AAF78F31B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4E39097-3A06-4151-BD5D-F280352C908D}"/>
              </a:ext>
            </a:extLst>
          </p:cNvPr>
          <p:cNvSpPr txBox="1"/>
          <p:nvPr/>
        </p:nvSpPr>
        <p:spPr>
          <a:xfrm>
            <a:off x="5181318" y="5970966"/>
            <a:ext cx="206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Chazot et al., 2019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8F15FF6-D587-4138-A776-3503F7972168}"/>
              </a:ext>
            </a:extLst>
          </p:cNvPr>
          <p:cNvSpPr txBox="1"/>
          <p:nvPr/>
        </p:nvSpPr>
        <p:spPr>
          <a:xfrm>
            <a:off x="10661628" y="5983762"/>
            <a:ext cx="146654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Kozak et al., 2015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4914C341-8075-49F9-8930-B00426C43E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415" y="1839345"/>
            <a:ext cx="3179213" cy="4523656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79F6975B-1C50-40CC-8626-C15C96F12401}"/>
              </a:ext>
            </a:extLst>
          </p:cNvPr>
          <p:cNvSpPr txBox="1"/>
          <p:nvPr/>
        </p:nvSpPr>
        <p:spPr>
          <a:xfrm>
            <a:off x="5512282" y="1796179"/>
            <a:ext cx="1339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48</a:t>
            </a:r>
            <a:r>
              <a:rPr lang="fr-FR" dirty="0"/>
              <a:t> </a:t>
            </a:r>
            <a:r>
              <a:rPr lang="en-US" dirty="0"/>
              <a:t>genera</a:t>
            </a:r>
          </a:p>
          <a:p>
            <a:r>
              <a:rPr lang="fr-FR" b="1" dirty="0"/>
              <a:t>396</a:t>
            </a:r>
            <a:r>
              <a:rPr lang="fr-FR" dirty="0"/>
              <a:t> </a:t>
            </a:r>
            <a:r>
              <a:rPr lang="en-US" dirty="0"/>
              <a:t>species</a:t>
            </a:r>
          </a:p>
          <a:p>
            <a:r>
              <a:rPr lang="fr-FR" b="1" dirty="0"/>
              <a:t>1511</a:t>
            </a:r>
            <a:r>
              <a:rPr lang="fr-FR" dirty="0"/>
              <a:t> subsp.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E1026C9-A3C0-4C21-9143-02CC4B9219FF}"/>
              </a:ext>
            </a:extLst>
          </p:cNvPr>
          <p:cNvSpPr txBox="1"/>
          <p:nvPr/>
        </p:nvSpPr>
        <p:spPr>
          <a:xfrm>
            <a:off x="10832121" y="3531524"/>
            <a:ext cx="1321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r>
              <a:rPr lang="en-US" dirty="0"/>
              <a:t> genera</a:t>
            </a:r>
          </a:p>
          <a:p>
            <a:r>
              <a:rPr lang="en-US" b="1" dirty="0"/>
              <a:t>77</a:t>
            </a:r>
            <a:r>
              <a:rPr lang="en-US" dirty="0"/>
              <a:t> species</a:t>
            </a:r>
          </a:p>
          <a:p>
            <a:r>
              <a:rPr lang="en-US" b="1" dirty="0"/>
              <a:t>463</a:t>
            </a:r>
            <a:r>
              <a:rPr lang="en-US" dirty="0"/>
              <a:t> subsp</a:t>
            </a:r>
            <a:r>
              <a:rPr lang="fr-FR" dirty="0"/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58EC749-FFE3-BAF8-3383-9924420A3222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Mimicry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/>
              <a:t>Phylogeny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Range</a:t>
            </a: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Habitat/Diet</a:t>
            </a:r>
          </a:p>
        </p:txBody>
      </p:sp>
    </p:spTree>
    <p:extLst>
      <p:ext uri="{BB962C8B-B14F-4D97-AF65-F5344CB8AC3E}">
        <p14:creationId xmlns:p14="http://schemas.microsoft.com/office/powerpoint/2010/main" val="2545671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3A63DF5F-C016-499C-BB9D-DFC2881C75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2126" y="2333818"/>
            <a:ext cx="4002459" cy="368846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1BE31E-3291-4CD7-BC19-39AAF78F31B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Maël Doré – SFE² - GfÖ - EEF – 2022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4230B34-2F1E-406A-A05E-2AB9CF761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534" y="2171176"/>
            <a:ext cx="4214850" cy="3851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A3A1CA9-17D8-45A4-96CA-FB5B10BD6C35}"/>
              </a:ext>
            </a:extLst>
          </p:cNvPr>
          <p:cNvSpPr txBox="1"/>
          <p:nvPr/>
        </p:nvSpPr>
        <p:spPr>
          <a:xfrm>
            <a:off x="8735542" y="1907067"/>
            <a:ext cx="17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Occurrence map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2B169F6-CEA1-4C06-82AF-092DB6C39EF1}"/>
              </a:ext>
            </a:extLst>
          </p:cNvPr>
          <p:cNvSpPr txBox="1"/>
          <p:nvPr/>
        </p:nvSpPr>
        <p:spPr>
          <a:xfrm>
            <a:off x="3713778" y="1899645"/>
            <a:ext cx="17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Occurrence map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427438B-4324-4AF6-B6DE-8DDD3207A722}"/>
              </a:ext>
            </a:extLst>
          </p:cNvPr>
          <p:cNvSpPr txBox="1"/>
          <p:nvPr/>
        </p:nvSpPr>
        <p:spPr>
          <a:xfrm>
            <a:off x="5307995" y="6110776"/>
            <a:ext cx="1489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Doré et al., 2021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AAB33-F594-4341-BA8F-EF9003E26594}"/>
              </a:ext>
            </a:extLst>
          </p:cNvPr>
          <p:cNvSpPr txBox="1"/>
          <p:nvPr/>
        </p:nvSpPr>
        <p:spPr>
          <a:xfrm>
            <a:off x="10101945" y="6106535"/>
            <a:ext cx="187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Perochon et al., in prep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C8C5550-CCF7-41BF-8E55-6B5170A72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4013" y="2194721"/>
            <a:ext cx="4241123" cy="386775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31596EB1-0AEF-409D-88CA-D9D7759D561F}"/>
              </a:ext>
            </a:extLst>
          </p:cNvPr>
          <p:cNvSpPr/>
          <p:nvPr/>
        </p:nvSpPr>
        <p:spPr>
          <a:xfrm>
            <a:off x="8119402" y="4836790"/>
            <a:ext cx="172122" cy="17212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743547B-3B30-4CC6-A8FA-F493755043A1}"/>
              </a:ext>
            </a:extLst>
          </p:cNvPr>
          <p:cNvSpPr txBox="1"/>
          <p:nvPr/>
        </p:nvSpPr>
        <p:spPr>
          <a:xfrm>
            <a:off x="8325003" y="4759564"/>
            <a:ext cx="1776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Occurrences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253FCE53-3CF3-4C02-B9B4-2D220B6DBD34}"/>
              </a:ext>
            </a:extLst>
          </p:cNvPr>
          <p:cNvSpPr/>
          <p:nvPr/>
        </p:nvSpPr>
        <p:spPr>
          <a:xfrm>
            <a:off x="3045904" y="4839013"/>
            <a:ext cx="172122" cy="17212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67742FB-B49D-4082-ACC1-8F0543A4D939}"/>
              </a:ext>
            </a:extLst>
          </p:cNvPr>
          <p:cNvSpPr txBox="1"/>
          <p:nvPr/>
        </p:nvSpPr>
        <p:spPr>
          <a:xfrm>
            <a:off x="3251505" y="4761787"/>
            <a:ext cx="1776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Occurrences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805D599-0392-F6CA-7C71-FCAB008D7D8E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Mimicry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sz="2400" b="1"/>
              <a:t>Phylogeny</a:t>
            </a:r>
          </a:p>
          <a:p>
            <a:pPr algn="ctr"/>
            <a:endParaRPr lang="en-US" b="1"/>
          </a:p>
          <a:p>
            <a:pPr algn="ctr"/>
            <a:endParaRPr lang="en-US" b="1"/>
          </a:p>
          <a:p>
            <a:pPr algn="ctr"/>
            <a:r>
              <a:rPr lang="en-US" sz="2400" b="1"/>
              <a:t>Range</a:t>
            </a:r>
          </a:p>
          <a:p>
            <a:pPr algn="ctr"/>
            <a:endParaRPr lang="en-US" b="1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</a:rPr>
              <a:t>Habitat/Diet</a:t>
            </a:r>
          </a:p>
        </p:txBody>
      </p:sp>
    </p:spTree>
    <p:extLst>
      <p:ext uri="{BB962C8B-B14F-4D97-AF65-F5344CB8AC3E}">
        <p14:creationId xmlns:p14="http://schemas.microsoft.com/office/powerpoint/2010/main" val="3609923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838200" y="1228466"/>
            <a:ext cx="10808970" cy="489331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4926330" y="643691"/>
            <a:ext cx="233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Biodiversity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943100" y="1546381"/>
            <a:ext cx="338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Biological</a:t>
            </a:r>
            <a:r>
              <a:rPr lang="fr-FR" sz="2800" b="1" dirty="0"/>
              <a:t> </a:t>
            </a:r>
            <a:r>
              <a:rPr lang="en-US" sz="2800" b="1" dirty="0"/>
              <a:t>units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227695" y="1546381"/>
            <a:ext cx="237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Interactions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6831954" y="3121123"/>
            <a:ext cx="6819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/>
              <a:t>+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258" y="2372423"/>
            <a:ext cx="5349325" cy="278467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608233" y="4849320"/>
            <a:ext cx="1930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bg1"/>
                </a:solidFill>
              </a:rPr>
              <a:t>Mannion et al., 2014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BE4FE6-E534-4FB9-87E8-96F229E6F257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E9E60B4-A29A-4914-AFB7-5AA2E0096AFA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FA2BE42-7899-4874-9A21-A94928D471D2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45D77A3-E2F8-4A4B-B01D-310BF63F9416}"/>
              </a:ext>
            </a:extLst>
          </p:cNvPr>
          <p:cNvSpPr txBox="1"/>
          <p:nvPr/>
        </p:nvSpPr>
        <p:spPr>
          <a:xfrm>
            <a:off x="9402767" y="5696043"/>
            <a:ext cx="1886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Credit: Shutterstock.com</a:t>
            </a:r>
            <a:endParaRPr lang="fr-FR" sz="1200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C4F41B2-4C5C-4665-9580-C3D286F9C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483" y="2069601"/>
            <a:ext cx="3531776" cy="3634224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B483D67D-9B2D-41E8-AC16-ED2B03318CF4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521704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1BE31E-3291-4CD7-BC19-39AAF78F31B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pic>
        <p:nvPicPr>
          <p:cNvPr id="10242" name="Picture 2" descr="Glasswing butterfly on a flower">
            <a:extLst>
              <a:ext uri="{FF2B5EF4-FFF2-40B4-BE49-F238E27FC236}">
                <a16:creationId xmlns:a16="http://schemas.microsoft.com/office/drawing/2014/main" id="{FF983E79-2DC6-41A4-9F36-4DE70D6F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7177" y="1814734"/>
            <a:ext cx="3633965" cy="241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F23A0150-F1CE-4164-B1D4-54FB51B251CF}"/>
              </a:ext>
            </a:extLst>
          </p:cNvPr>
          <p:cNvSpPr txBox="1"/>
          <p:nvPr/>
        </p:nvSpPr>
        <p:spPr>
          <a:xfrm>
            <a:off x="3602985" y="1859219"/>
            <a:ext cx="25792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 dirty="0"/>
              <a:t>Credit photo: E. Zamora</a:t>
            </a:r>
          </a:p>
        </p:txBody>
      </p:sp>
      <p:pic>
        <p:nvPicPr>
          <p:cNvPr id="10246" name="Picture 6" descr="Clearwing Butterflies | Rainforest Expeditions">
            <a:extLst>
              <a:ext uri="{FF2B5EF4-FFF2-40B4-BE49-F238E27FC236}">
                <a16:creationId xmlns:a16="http://schemas.microsoft.com/office/drawing/2014/main" id="{6E6875E6-16C4-4E69-B220-ACDD7220C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2507" y="4272552"/>
            <a:ext cx="3633949" cy="204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366B1C6-6D66-47CD-9827-22EDCC1752AF}"/>
              </a:ext>
            </a:extLst>
          </p:cNvPr>
          <p:cNvSpPr txBox="1"/>
          <p:nvPr/>
        </p:nvSpPr>
        <p:spPr>
          <a:xfrm>
            <a:off x="2516929" y="6031199"/>
            <a:ext cx="1737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 dirty="0">
                <a:solidFill>
                  <a:schemeClr val="bg1"/>
                </a:solidFill>
              </a:rPr>
              <a:t>Credit photo: P. Bretner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3F96FF9-54C8-4E4D-8996-E2670AC62B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9618" y="3561805"/>
            <a:ext cx="4257407" cy="2741251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01BE2654-76B9-4B57-8777-BDC040F7A9A4}"/>
              </a:ext>
            </a:extLst>
          </p:cNvPr>
          <p:cNvSpPr txBox="1"/>
          <p:nvPr/>
        </p:nvSpPr>
        <p:spPr>
          <a:xfrm>
            <a:off x="8614830" y="6012887"/>
            <a:ext cx="3062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 dirty="0">
                <a:solidFill>
                  <a:schemeClr val="bg1"/>
                </a:solidFill>
              </a:rPr>
              <a:t>Credit photo: Hilary Morgan</a:t>
            </a:r>
          </a:p>
        </p:txBody>
      </p:sp>
      <p:pic>
        <p:nvPicPr>
          <p:cNvPr id="10248" name="Picture 8" descr="Butterfly Heliconius Melpomene Nature Habitat Nice Stock Photo 599005772 |  Shutterstock">
            <a:extLst>
              <a:ext uri="{FF2B5EF4-FFF2-40B4-BE49-F238E27FC236}">
                <a16:creationId xmlns:a16="http://schemas.microsoft.com/office/drawing/2014/main" id="{7D516957-6430-4175-8746-783CC86FD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22615" y="1810455"/>
            <a:ext cx="2095848" cy="171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eliconius ismenius · BioDiversity4All">
            <a:extLst>
              <a:ext uri="{FF2B5EF4-FFF2-40B4-BE49-F238E27FC236}">
                <a16:creationId xmlns:a16="http://schemas.microsoft.com/office/drawing/2014/main" id="{F9D67089-053F-410D-8315-20C33C4EE2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81"/>
          <a:stretch/>
        </p:blipFill>
        <p:spPr bwMode="auto">
          <a:xfrm flipH="1">
            <a:off x="9515809" y="1808725"/>
            <a:ext cx="2161211" cy="171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528737F6-AA26-4072-82F7-DD4843F44BC5}"/>
              </a:ext>
            </a:extLst>
          </p:cNvPr>
          <p:cNvSpPr txBox="1"/>
          <p:nvPr/>
        </p:nvSpPr>
        <p:spPr>
          <a:xfrm>
            <a:off x="7338155" y="3157642"/>
            <a:ext cx="2096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200" dirty="0">
                <a:solidFill>
                  <a:schemeClr val="bg1"/>
                </a:solidFill>
              </a:rPr>
              <a:t>Credit photo: M. Miłaszewska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F09DDF3-B27C-4B2A-A96C-9E709D8119F4}"/>
              </a:ext>
            </a:extLst>
          </p:cNvPr>
          <p:cNvSpPr txBox="1"/>
          <p:nvPr/>
        </p:nvSpPr>
        <p:spPr>
          <a:xfrm>
            <a:off x="9546244" y="3256302"/>
            <a:ext cx="21307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Credit photo:  A.R. Villaseñor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3DA5A5-C164-35D4-E542-7E5BCD14573B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Mimicry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/>
              <a:t>Phylogeny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/>
              <a:t>Range</a:t>
            </a: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 dirty="0"/>
              <a:t>Habitat/Diet</a:t>
            </a:r>
          </a:p>
        </p:txBody>
      </p:sp>
    </p:spTree>
    <p:extLst>
      <p:ext uri="{BB962C8B-B14F-4D97-AF65-F5344CB8AC3E}">
        <p14:creationId xmlns:p14="http://schemas.microsoft.com/office/powerpoint/2010/main" val="2679978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6908185" y="981210"/>
            <a:ext cx="0" cy="5204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ABBBFA-7ABF-43D5-8935-C0F7F3296E36}"/>
              </a:ext>
            </a:extLst>
          </p:cNvPr>
          <p:cNvSpPr txBox="1"/>
          <p:nvPr/>
        </p:nvSpPr>
        <p:spPr>
          <a:xfrm>
            <a:off x="3385928" y="980637"/>
            <a:ext cx="207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Ithomiini tribe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3A11AA4-2A10-4755-8232-E78D3863628C}"/>
              </a:ext>
            </a:extLst>
          </p:cNvPr>
          <p:cNvSpPr txBox="1"/>
          <p:nvPr/>
        </p:nvSpPr>
        <p:spPr>
          <a:xfrm>
            <a:off x="8508376" y="981210"/>
            <a:ext cx="23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Heliconiini tribe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>
            <a:off x="2013735" y="1628804"/>
            <a:ext cx="996898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Study system: Neotropical butterflies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1BE31E-3291-4CD7-BC19-39AAF78F31B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pic>
        <p:nvPicPr>
          <p:cNvPr id="10242" name="Picture 2" descr="Glasswing butterfly on a flower">
            <a:extLst>
              <a:ext uri="{FF2B5EF4-FFF2-40B4-BE49-F238E27FC236}">
                <a16:creationId xmlns:a16="http://schemas.microsoft.com/office/drawing/2014/main" id="{FF983E79-2DC6-41A4-9F36-4DE70D6F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7177" y="1814734"/>
            <a:ext cx="3633965" cy="241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F23A0150-F1CE-4164-B1D4-54FB51B251CF}"/>
              </a:ext>
            </a:extLst>
          </p:cNvPr>
          <p:cNvSpPr txBox="1"/>
          <p:nvPr/>
        </p:nvSpPr>
        <p:spPr>
          <a:xfrm>
            <a:off x="3602985" y="1859219"/>
            <a:ext cx="25792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 dirty="0"/>
              <a:t>Credit photo: E. Zamora</a:t>
            </a:r>
          </a:p>
        </p:txBody>
      </p:sp>
      <p:pic>
        <p:nvPicPr>
          <p:cNvPr id="10246" name="Picture 6" descr="Clearwing Butterflies | Rainforest Expeditions">
            <a:extLst>
              <a:ext uri="{FF2B5EF4-FFF2-40B4-BE49-F238E27FC236}">
                <a16:creationId xmlns:a16="http://schemas.microsoft.com/office/drawing/2014/main" id="{6E6875E6-16C4-4E69-B220-ACDD7220C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2507" y="4272552"/>
            <a:ext cx="3633949" cy="204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366B1C6-6D66-47CD-9827-22EDCC1752AF}"/>
              </a:ext>
            </a:extLst>
          </p:cNvPr>
          <p:cNvSpPr txBox="1"/>
          <p:nvPr/>
        </p:nvSpPr>
        <p:spPr>
          <a:xfrm>
            <a:off x="2516929" y="6031199"/>
            <a:ext cx="1737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 dirty="0">
                <a:solidFill>
                  <a:schemeClr val="bg1"/>
                </a:solidFill>
              </a:rPr>
              <a:t>Credit photo: P. Bretner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3F96FF9-54C8-4E4D-8996-E2670AC62B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9618" y="3561805"/>
            <a:ext cx="4257407" cy="2741251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01BE2654-76B9-4B57-8777-BDC040F7A9A4}"/>
              </a:ext>
            </a:extLst>
          </p:cNvPr>
          <p:cNvSpPr txBox="1"/>
          <p:nvPr/>
        </p:nvSpPr>
        <p:spPr>
          <a:xfrm>
            <a:off x="8614830" y="6012887"/>
            <a:ext cx="3062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1200" dirty="0">
                <a:solidFill>
                  <a:schemeClr val="bg1"/>
                </a:solidFill>
              </a:rPr>
              <a:t>Credit photo: Hilary Morgan</a:t>
            </a:r>
          </a:p>
        </p:txBody>
      </p:sp>
      <p:pic>
        <p:nvPicPr>
          <p:cNvPr id="10248" name="Picture 8" descr="Butterfly Heliconius Melpomene Nature Habitat Nice Stock Photo 599005772 |  Shutterstock">
            <a:extLst>
              <a:ext uri="{FF2B5EF4-FFF2-40B4-BE49-F238E27FC236}">
                <a16:creationId xmlns:a16="http://schemas.microsoft.com/office/drawing/2014/main" id="{7D516957-6430-4175-8746-783CC86FD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22615" y="1810455"/>
            <a:ext cx="2095848" cy="171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eliconius ismenius · BioDiversity4All">
            <a:extLst>
              <a:ext uri="{FF2B5EF4-FFF2-40B4-BE49-F238E27FC236}">
                <a16:creationId xmlns:a16="http://schemas.microsoft.com/office/drawing/2014/main" id="{F9D67089-053F-410D-8315-20C33C4EE2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81"/>
          <a:stretch/>
        </p:blipFill>
        <p:spPr bwMode="auto">
          <a:xfrm flipH="1">
            <a:off x="9515809" y="1808725"/>
            <a:ext cx="2161211" cy="171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528737F6-AA26-4072-82F7-DD4843F44BC5}"/>
              </a:ext>
            </a:extLst>
          </p:cNvPr>
          <p:cNvSpPr txBox="1"/>
          <p:nvPr/>
        </p:nvSpPr>
        <p:spPr>
          <a:xfrm>
            <a:off x="7338155" y="3157642"/>
            <a:ext cx="2096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200" dirty="0">
                <a:solidFill>
                  <a:schemeClr val="bg1"/>
                </a:solidFill>
              </a:rPr>
              <a:t>Credit photo: M. Miłaszewska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F09DDF3-B27C-4B2A-A96C-9E709D8119F4}"/>
              </a:ext>
            </a:extLst>
          </p:cNvPr>
          <p:cNvSpPr txBox="1"/>
          <p:nvPr/>
        </p:nvSpPr>
        <p:spPr>
          <a:xfrm>
            <a:off x="9546244" y="3256302"/>
            <a:ext cx="21307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Credit photo:  A.R. Villaseñor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0D809E-A4E1-7B0A-E0FE-776727CF68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889" y="1854606"/>
            <a:ext cx="3782505" cy="436998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D0D9BED-1DA5-739B-2048-FF5C31CB1851}"/>
              </a:ext>
            </a:extLst>
          </p:cNvPr>
          <p:cNvSpPr txBox="1"/>
          <p:nvPr/>
        </p:nvSpPr>
        <p:spPr>
          <a:xfrm>
            <a:off x="5607456" y="3929451"/>
            <a:ext cx="2292095" cy="578882"/>
          </a:xfrm>
          <a:prstGeom prst="round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b="1" i="0">
                <a:solidFill>
                  <a:srgbClr val="FF0000"/>
                </a:solidFill>
                <a:effectLst/>
                <a:latin typeface="Harding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Competition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D59A8CD-7EBE-65B5-C92A-16E3BA63A960}"/>
              </a:ext>
            </a:extLst>
          </p:cNvPr>
          <p:cNvSpPr txBox="1"/>
          <p:nvPr/>
        </p:nvSpPr>
        <p:spPr>
          <a:xfrm>
            <a:off x="166314" y="2290832"/>
            <a:ext cx="18531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Mimicry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/>
              <a:t>Phylogeny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/>
              <a:t>Range</a:t>
            </a: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b="1" dirty="0"/>
              <a:t>Habitat/Diet</a:t>
            </a:r>
          </a:p>
        </p:txBody>
      </p:sp>
    </p:spTree>
    <p:extLst>
      <p:ext uri="{BB962C8B-B14F-4D97-AF65-F5344CB8AC3E}">
        <p14:creationId xmlns:p14="http://schemas.microsoft.com/office/powerpoint/2010/main" val="2011491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2057945" y="1756638"/>
            <a:ext cx="6491152" cy="1778949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2400"/>
          </a:p>
          <a:p>
            <a:pPr lvl="1">
              <a:buFontTx/>
              <a:buChar char="-"/>
            </a:pPr>
            <a:endParaRPr lang="en-US" sz="1400" i="1">
              <a:solidFill>
                <a:srgbClr val="FF0000"/>
              </a:solidFill>
            </a:endParaRPr>
          </a:p>
          <a:p>
            <a:pPr lvl="1">
              <a:buFontTx/>
              <a:buChar char="-"/>
            </a:pPr>
            <a:endParaRPr lang="en-US" sz="1400" i="1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1400" b="1"/>
          </a:p>
          <a:p>
            <a:pPr marL="457200" lvl="1" indent="0">
              <a:buNone/>
            </a:pPr>
            <a:endParaRPr lang="en-US" sz="1400" b="1"/>
          </a:p>
          <a:p>
            <a:pPr marL="0" indent="0">
              <a:buNone/>
            </a:pPr>
            <a:endParaRPr lang="en-US" sz="1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F41A9D-43D2-4BF3-9E73-7F0E77E1B9BF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DE09DB3-E8CF-494D-B159-2994BF869848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</a:t>
            </a: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1B4E0E09-532C-4264-A05F-799B3FEDF6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159549"/>
              </p:ext>
            </p:extLst>
          </p:nvPr>
        </p:nvGraphicFramePr>
        <p:xfrm>
          <a:off x="8879770" y="2604602"/>
          <a:ext cx="3312230" cy="3047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4" imgW="1209960" imgH="1112400" progId="">
                  <p:embed/>
                </p:oleObj>
              </mc:Choice>
              <mc:Fallback>
                <p:oleObj r:id="rId4" imgW="1209960" imgH="1112400" progId="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1B4E0E09-532C-4264-A05F-799B3FEDF6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79770" y="2604602"/>
                        <a:ext cx="3312230" cy="3047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A37F135A-2F4A-4DEE-88C0-E448550A4409}"/>
              </a:ext>
            </a:extLst>
          </p:cNvPr>
          <p:cNvSpPr/>
          <p:nvPr/>
        </p:nvSpPr>
        <p:spPr>
          <a:xfrm>
            <a:off x="1633576" y="956865"/>
            <a:ext cx="969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Can </a:t>
            </a:r>
            <a:r>
              <a:rPr lang="en-US" sz="2400" b="1" dirty="0"/>
              <a:t>mutualistic interactions </a:t>
            </a:r>
            <a:r>
              <a:rPr lang="en-US" sz="2400" dirty="0"/>
              <a:t>outweigh the effects                                              of </a:t>
            </a:r>
            <a:r>
              <a:rPr lang="en-US" sz="2400" b="1" dirty="0"/>
              <a:t>competition</a:t>
            </a:r>
            <a:r>
              <a:rPr lang="en-US" sz="2400" dirty="0"/>
              <a:t> at the </a:t>
            </a:r>
            <a:r>
              <a:rPr lang="en-US" sz="2400" b="1" dirty="0"/>
              <a:t>macroecological scale</a:t>
            </a:r>
            <a:r>
              <a:rPr lang="en-US" sz="2400" dirty="0"/>
              <a:t>?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DA6826B-24CC-4BDA-8763-2A5375B128DB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Objectives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AAC9B5C-8481-4BB9-A72C-84971AC18880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277E04E-3070-498D-A092-F4826E171B81}"/>
              </a:ext>
            </a:extLst>
          </p:cNvPr>
          <p:cNvSpPr txBox="1"/>
          <p:nvPr/>
        </p:nvSpPr>
        <p:spPr>
          <a:xfrm>
            <a:off x="1902254" y="2066908"/>
            <a:ext cx="6761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rgbClr val="FF0000"/>
                </a:solidFill>
              </a:rPr>
              <a:t>Biodiversity patterns</a:t>
            </a:r>
            <a:r>
              <a:rPr lang="en-US" sz="2200" dirty="0">
                <a:solidFill>
                  <a:srgbClr val="FF0000"/>
                </a:solidFill>
              </a:rPr>
              <a:t>: Are large-scale </a:t>
            </a:r>
            <a:r>
              <a:rPr lang="en-US" sz="2200" b="1" dirty="0">
                <a:solidFill>
                  <a:srgbClr val="FF0000"/>
                </a:solidFill>
              </a:rPr>
              <a:t>biodiversity patterns </a:t>
            </a:r>
            <a:r>
              <a:rPr lang="en-US" sz="2200" dirty="0">
                <a:solidFill>
                  <a:srgbClr val="FF0000"/>
                </a:solidFill>
              </a:rPr>
              <a:t>different between tribes?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62F082FF-C134-4734-801A-81EB34D90A86}"/>
              </a:ext>
            </a:extLst>
          </p:cNvPr>
          <p:cNvGrpSpPr/>
          <p:nvPr/>
        </p:nvGrpSpPr>
        <p:grpSpPr>
          <a:xfrm>
            <a:off x="688258" y="313453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26" name="Chevron 14">
              <a:extLst>
                <a:ext uri="{FF2B5EF4-FFF2-40B4-BE49-F238E27FC236}">
                  <a16:creationId xmlns:a16="http://schemas.microsoft.com/office/drawing/2014/main" id="{8E402B40-F2BC-4D24-B46F-45E19D55C4CF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Chevron 4">
              <a:extLst>
                <a:ext uri="{FF2B5EF4-FFF2-40B4-BE49-F238E27FC236}">
                  <a16:creationId xmlns:a16="http://schemas.microsoft.com/office/drawing/2014/main" id="{946CF00F-BFC0-4609-8D4A-4BF017970A8E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2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8901F4F1-5CBA-4595-BCD3-6E7980E62272}"/>
              </a:ext>
            </a:extLst>
          </p:cNvPr>
          <p:cNvGrpSpPr/>
          <p:nvPr/>
        </p:nvGrpSpPr>
        <p:grpSpPr>
          <a:xfrm>
            <a:off x="679258" y="211578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32" name="Chevron 14">
              <a:extLst>
                <a:ext uri="{FF2B5EF4-FFF2-40B4-BE49-F238E27FC236}">
                  <a16:creationId xmlns:a16="http://schemas.microsoft.com/office/drawing/2014/main" id="{A37673F2-6B20-42B6-9EBA-6E271E8F3F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7395D3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Chevron 4">
              <a:extLst>
                <a:ext uri="{FF2B5EF4-FFF2-40B4-BE49-F238E27FC236}">
                  <a16:creationId xmlns:a16="http://schemas.microsoft.com/office/drawing/2014/main" id="{158D7E0B-5B9E-48E6-84DE-2E4EB3D7505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/>
                <a:t>1</a:t>
              </a:r>
              <a:endParaRPr lang="en-US" sz="4400" kern="1200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BCEA432D-AA2B-461B-87F5-28DF5983998F}"/>
              </a:ext>
            </a:extLst>
          </p:cNvPr>
          <p:cNvGrpSpPr/>
          <p:nvPr/>
        </p:nvGrpSpPr>
        <p:grpSpPr>
          <a:xfrm>
            <a:off x="683759" y="4140842"/>
            <a:ext cx="854662" cy="906612"/>
            <a:chOff x="0" y="3087"/>
            <a:chExt cx="1366409" cy="1931458"/>
          </a:xfrm>
          <a:solidFill>
            <a:schemeClr val="bg1">
              <a:lumMod val="95000"/>
            </a:schemeClr>
          </a:solidFill>
        </p:grpSpPr>
        <p:sp>
          <p:nvSpPr>
            <p:cNvPr id="35" name="Chevron 14">
              <a:extLst>
                <a:ext uri="{FF2B5EF4-FFF2-40B4-BE49-F238E27FC236}">
                  <a16:creationId xmlns:a16="http://schemas.microsoft.com/office/drawing/2014/main" id="{004EE9CB-8415-4DBB-9C87-48735E2E8B89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grpFill/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Chevron 4">
              <a:extLst>
                <a:ext uri="{FF2B5EF4-FFF2-40B4-BE49-F238E27FC236}">
                  <a16:creationId xmlns:a16="http://schemas.microsoft.com/office/drawing/2014/main" id="{884D2128-E65D-41F8-A253-18DCFFEE6FC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3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0B2EA8DA-E5F0-4ED5-916A-36CAB40B3D8C}"/>
              </a:ext>
            </a:extLst>
          </p:cNvPr>
          <p:cNvGrpSpPr/>
          <p:nvPr/>
        </p:nvGrpSpPr>
        <p:grpSpPr>
          <a:xfrm>
            <a:off x="688258" y="5180585"/>
            <a:ext cx="854662" cy="906612"/>
            <a:chOff x="0" y="3087"/>
            <a:chExt cx="1366409" cy="1931458"/>
          </a:xfrm>
          <a:solidFill>
            <a:schemeClr val="bg1">
              <a:lumMod val="95000"/>
            </a:schemeClr>
          </a:solidFill>
        </p:grpSpPr>
        <p:sp>
          <p:nvSpPr>
            <p:cNvPr id="38" name="Chevron 14">
              <a:extLst>
                <a:ext uri="{FF2B5EF4-FFF2-40B4-BE49-F238E27FC236}">
                  <a16:creationId xmlns:a16="http://schemas.microsoft.com/office/drawing/2014/main" id="{2FC43F2C-0C19-4338-AF9E-7BE63942E0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grpFill/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Chevron 4">
              <a:extLst>
                <a:ext uri="{FF2B5EF4-FFF2-40B4-BE49-F238E27FC236}">
                  <a16:creationId xmlns:a16="http://schemas.microsoft.com/office/drawing/2014/main" id="{9F1B1544-14CA-43D0-8ABD-B8F0D8BDED01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4</a:t>
              </a: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32994323-69F3-4EA6-B9FC-A80DB48B0A26}"/>
              </a:ext>
            </a:extLst>
          </p:cNvPr>
          <p:cNvSpPr txBox="1"/>
          <p:nvPr/>
        </p:nvSpPr>
        <p:spPr>
          <a:xfrm>
            <a:off x="1942920" y="3060330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Spatial congruence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: Do phenotypically similar species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cooccur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 more than expected at random?</a:t>
            </a:r>
            <a:endParaRPr lang="en-US" sz="2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29F93AA-1C93-4430-96E8-F48F70CC77AA}"/>
              </a:ext>
            </a:extLst>
          </p:cNvPr>
          <p:cNvSpPr txBox="1"/>
          <p:nvPr/>
        </p:nvSpPr>
        <p:spPr>
          <a:xfrm>
            <a:off x="1942920" y="4053752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Niche similarity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: Do phenotypically similar species have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similar climatic niche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sz="2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6DB72B6-2D3B-42B3-80F8-37D821A629A8}"/>
              </a:ext>
            </a:extLst>
          </p:cNvPr>
          <p:cNvSpPr txBox="1"/>
          <p:nvPr/>
        </p:nvSpPr>
        <p:spPr>
          <a:xfrm>
            <a:off x="1942920" y="5042573"/>
            <a:ext cx="68025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Niche convergence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: Is the climatic niche of phenotypically similar species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more similar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 than expected from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shared ancestry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848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BE8A85B-5BC8-4CE8-8AED-5C91D3F2A0DD}"/>
              </a:ext>
            </a:extLst>
          </p:cNvPr>
          <p:cNvSpPr/>
          <p:nvPr/>
        </p:nvSpPr>
        <p:spPr>
          <a:xfrm>
            <a:off x="1147628" y="5423583"/>
            <a:ext cx="10298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SDM                  Species distribution maps                  Diversity indices</a:t>
            </a:r>
            <a:endParaRPr kumimoji="0" lang="en-US" sz="2400" b="1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05AEA0-B165-40D8-8005-E0064DA1ED8A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494653A-BC4E-4965-9C0A-3F1D4680FCE8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Biodiversity patterns</a:t>
            </a:r>
            <a:endParaRPr lang="fr-FR" sz="3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8E118F2-5E19-427A-9B3F-8D0C6BFE8B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702" y="1258176"/>
            <a:ext cx="10700593" cy="37442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72B13DB9-AB1A-4ECB-B8ED-DAAF540321A7}"/>
              </a:ext>
            </a:extLst>
          </p:cNvPr>
          <p:cNvCxnSpPr>
            <a:cxnSpLocks/>
          </p:cNvCxnSpPr>
          <p:nvPr/>
        </p:nvCxnSpPr>
        <p:spPr>
          <a:xfrm>
            <a:off x="3080754" y="5681711"/>
            <a:ext cx="559558" cy="0"/>
          </a:xfrm>
          <a:prstGeom prst="straightConnector1">
            <a:avLst/>
          </a:prstGeom>
          <a:ln w="539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C91B83C8-9F23-4E1B-A7A6-96B3C7600C52}"/>
              </a:ext>
            </a:extLst>
          </p:cNvPr>
          <p:cNvCxnSpPr>
            <a:cxnSpLocks/>
          </p:cNvCxnSpPr>
          <p:nvPr/>
        </p:nvCxnSpPr>
        <p:spPr>
          <a:xfrm>
            <a:off x="7478777" y="5681711"/>
            <a:ext cx="559558" cy="0"/>
          </a:xfrm>
          <a:prstGeom prst="straightConnector1">
            <a:avLst/>
          </a:prstGeom>
          <a:ln w="539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028549C7-CE0F-4E35-ABF8-0B7B2F4CA611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1859809-12F5-489F-8588-DC99BDB3CA5A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469621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7C28F0E-D711-2F72-DA86-F6925C0A38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4745" y="1637394"/>
            <a:ext cx="4437122" cy="426921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38B8187-8115-A9EC-7C50-49444C7E1D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987" y="1641534"/>
            <a:ext cx="4437122" cy="42522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05AEA0-B165-40D8-8005-E0064DA1ED8A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494653A-BC4E-4965-9C0A-3F1D4680FCE8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Biodiversity patterns</a:t>
            </a:r>
            <a:endParaRPr lang="fr-FR" sz="36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28549C7-CE0F-4E35-ABF8-0B7B2F4CA611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1859809-12F5-489F-8588-DC99BDB3CA5A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11CA330-1BEE-467B-8EB3-28FEDB5F6BBD}"/>
              </a:ext>
            </a:extLst>
          </p:cNvPr>
          <p:cNvSpPr txBox="1"/>
          <p:nvPr/>
        </p:nvSpPr>
        <p:spPr>
          <a:xfrm>
            <a:off x="2460136" y="1114725"/>
            <a:ext cx="1477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Ithomiini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3C742F0-AD7F-482A-BD6C-107FA8C3A9C8}"/>
              </a:ext>
            </a:extLst>
          </p:cNvPr>
          <p:cNvSpPr txBox="1"/>
          <p:nvPr/>
        </p:nvSpPr>
        <p:spPr>
          <a:xfrm>
            <a:off x="8420546" y="1134063"/>
            <a:ext cx="1674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Heliconiini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04795B3-75E6-409F-81EC-834977CA7547}"/>
              </a:ext>
            </a:extLst>
          </p:cNvPr>
          <p:cNvSpPr txBox="1"/>
          <p:nvPr/>
        </p:nvSpPr>
        <p:spPr>
          <a:xfrm>
            <a:off x="4668138" y="870312"/>
            <a:ext cx="285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Species richness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827F48F-44F7-4C49-9172-DDA00540E6C0}"/>
              </a:ext>
            </a:extLst>
          </p:cNvPr>
          <p:cNvSpPr txBox="1"/>
          <p:nvPr/>
        </p:nvSpPr>
        <p:spPr>
          <a:xfrm>
            <a:off x="4100281" y="5951338"/>
            <a:ext cx="1489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Doré et al., 2021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7F23C92-64E6-4A03-8494-35A8439F0F70}"/>
              </a:ext>
            </a:extLst>
          </p:cNvPr>
          <p:cNvSpPr txBox="1"/>
          <p:nvPr/>
        </p:nvSpPr>
        <p:spPr>
          <a:xfrm>
            <a:off x="9565188" y="5918290"/>
            <a:ext cx="187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Pérochon et al., in prep</a:t>
            </a:r>
          </a:p>
        </p:txBody>
      </p:sp>
    </p:spTree>
    <p:extLst>
      <p:ext uri="{BB962C8B-B14F-4D97-AF65-F5344CB8AC3E}">
        <p14:creationId xmlns:p14="http://schemas.microsoft.com/office/powerpoint/2010/main" val="1060892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2057945" y="1756638"/>
            <a:ext cx="6491152" cy="1778949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2400" dirty="0"/>
          </a:p>
          <a:p>
            <a:pPr lvl="1">
              <a:buFontTx/>
              <a:buChar char="-"/>
            </a:pPr>
            <a:endParaRPr lang="en-US" sz="1400" i="1" dirty="0">
              <a:solidFill>
                <a:srgbClr val="FF0000"/>
              </a:solidFill>
            </a:endParaRPr>
          </a:p>
          <a:p>
            <a:pPr lvl="1">
              <a:buFontTx/>
              <a:buChar char="-"/>
            </a:pPr>
            <a:endParaRPr lang="en-US" sz="1400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1400" b="1" dirty="0"/>
          </a:p>
          <a:p>
            <a:pPr marL="457200" lvl="1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F41A9D-43D2-4BF3-9E73-7F0E77E1B9BF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DE09DB3-E8CF-494D-B159-2994BF869848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DA6826B-24CC-4BDA-8763-2A5375B128DB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Objectives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AAC9B5C-8481-4BB9-A72C-84971AC18880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277E04E-3070-498D-A092-F4826E171B81}"/>
              </a:ext>
            </a:extLst>
          </p:cNvPr>
          <p:cNvSpPr txBox="1"/>
          <p:nvPr/>
        </p:nvSpPr>
        <p:spPr>
          <a:xfrm>
            <a:off x="1902254" y="2066908"/>
            <a:ext cx="6761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/>
              <a:t>Biodiversity patterns</a:t>
            </a:r>
            <a:r>
              <a:rPr lang="en-US" sz="2200" dirty="0"/>
              <a:t>: Are large-scale </a:t>
            </a:r>
            <a:r>
              <a:rPr lang="en-US" sz="2200" b="1" dirty="0"/>
              <a:t>biodiversity patterns </a:t>
            </a:r>
            <a:r>
              <a:rPr lang="en-US" sz="2200" dirty="0"/>
              <a:t>different between tribes?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62F082FF-C134-4734-801A-81EB34D90A86}"/>
              </a:ext>
            </a:extLst>
          </p:cNvPr>
          <p:cNvGrpSpPr/>
          <p:nvPr/>
        </p:nvGrpSpPr>
        <p:grpSpPr>
          <a:xfrm>
            <a:off x="688258" y="313453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26" name="Chevron 14">
              <a:extLst>
                <a:ext uri="{FF2B5EF4-FFF2-40B4-BE49-F238E27FC236}">
                  <a16:creationId xmlns:a16="http://schemas.microsoft.com/office/drawing/2014/main" id="{8E402B40-F2BC-4D24-B46F-45E19D55C4CF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55C3CF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Chevron 4">
              <a:extLst>
                <a:ext uri="{FF2B5EF4-FFF2-40B4-BE49-F238E27FC236}">
                  <a16:creationId xmlns:a16="http://schemas.microsoft.com/office/drawing/2014/main" id="{946CF00F-BFC0-4609-8D4A-4BF017970A8E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2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8901F4F1-5CBA-4595-BCD3-6E7980E62272}"/>
              </a:ext>
            </a:extLst>
          </p:cNvPr>
          <p:cNvGrpSpPr/>
          <p:nvPr/>
        </p:nvGrpSpPr>
        <p:grpSpPr>
          <a:xfrm>
            <a:off x="679258" y="211578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32" name="Chevron 14">
              <a:extLst>
                <a:ext uri="{FF2B5EF4-FFF2-40B4-BE49-F238E27FC236}">
                  <a16:creationId xmlns:a16="http://schemas.microsoft.com/office/drawing/2014/main" id="{A37673F2-6B20-42B6-9EBA-6E271E8F3F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7395D3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Chevron 4">
              <a:extLst>
                <a:ext uri="{FF2B5EF4-FFF2-40B4-BE49-F238E27FC236}">
                  <a16:creationId xmlns:a16="http://schemas.microsoft.com/office/drawing/2014/main" id="{158D7E0B-5B9E-48E6-84DE-2E4EB3D7505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/>
                <a:t>1</a:t>
              </a:r>
              <a:endParaRPr lang="en-US" sz="4400" kern="1200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BCEA432D-AA2B-461B-87F5-28DF5983998F}"/>
              </a:ext>
            </a:extLst>
          </p:cNvPr>
          <p:cNvGrpSpPr/>
          <p:nvPr/>
        </p:nvGrpSpPr>
        <p:grpSpPr>
          <a:xfrm>
            <a:off x="683759" y="4140842"/>
            <a:ext cx="854662" cy="906612"/>
            <a:chOff x="0" y="3087"/>
            <a:chExt cx="1366409" cy="1931458"/>
          </a:xfrm>
          <a:solidFill>
            <a:srgbClr val="50C8A7"/>
          </a:solidFill>
        </p:grpSpPr>
        <p:sp>
          <p:nvSpPr>
            <p:cNvPr id="35" name="Chevron 14">
              <a:extLst>
                <a:ext uri="{FF2B5EF4-FFF2-40B4-BE49-F238E27FC236}">
                  <a16:creationId xmlns:a16="http://schemas.microsoft.com/office/drawing/2014/main" id="{004EE9CB-8415-4DBB-9C87-48735E2E8B89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Chevron 4">
              <a:extLst>
                <a:ext uri="{FF2B5EF4-FFF2-40B4-BE49-F238E27FC236}">
                  <a16:creationId xmlns:a16="http://schemas.microsoft.com/office/drawing/2014/main" id="{884D2128-E65D-41F8-A253-18DCFFEE6FC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3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0B2EA8DA-E5F0-4ED5-916A-36CAB40B3D8C}"/>
              </a:ext>
            </a:extLst>
          </p:cNvPr>
          <p:cNvGrpSpPr/>
          <p:nvPr/>
        </p:nvGrpSpPr>
        <p:grpSpPr>
          <a:xfrm>
            <a:off x="688258" y="518058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38" name="Chevron 14">
              <a:extLst>
                <a:ext uri="{FF2B5EF4-FFF2-40B4-BE49-F238E27FC236}">
                  <a16:creationId xmlns:a16="http://schemas.microsoft.com/office/drawing/2014/main" id="{2FC43F2C-0C19-4338-AF9E-7BE63942E0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Chevron 4">
              <a:extLst>
                <a:ext uri="{FF2B5EF4-FFF2-40B4-BE49-F238E27FC236}">
                  <a16:creationId xmlns:a16="http://schemas.microsoft.com/office/drawing/2014/main" id="{9F1B1544-14CA-43D0-8ABD-B8F0D8BDED01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4</a:t>
              </a: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32994323-69F3-4EA6-B9FC-A80DB48B0A26}"/>
              </a:ext>
            </a:extLst>
          </p:cNvPr>
          <p:cNvSpPr txBox="1"/>
          <p:nvPr/>
        </p:nvSpPr>
        <p:spPr>
          <a:xfrm>
            <a:off x="1942920" y="3060330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rgbClr val="FF0000"/>
                </a:solidFill>
              </a:rPr>
              <a:t>Spatial congruence</a:t>
            </a:r>
            <a:r>
              <a:rPr lang="en-US" sz="2200" dirty="0">
                <a:solidFill>
                  <a:srgbClr val="FF0000"/>
                </a:solidFill>
              </a:rPr>
              <a:t>: Do phenotypically similar species </a:t>
            </a:r>
            <a:r>
              <a:rPr lang="en-US" sz="2200" b="1" dirty="0">
                <a:solidFill>
                  <a:srgbClr val="FF0000"/>
                </a:solidFill>
              </a:rPr>
              <a:t>cooccur</a:t>
            </a:r>
            <a:r>
              <a:rPr lang="en-US" sz="2200" dirty="0">
                <a:solidFill>
                  <a:srgbClr val="FF0000"/>
                </a:solidFill>
              </a:rPr>
              <a:t> more than expected at random?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29F93AA-1C93-4430-96E8-F48F70CC77AA}"/>
              </a:ext>
            </a:extLst>
          </p:cNvPr>
          <p:cNvSpPr txBox="1"/>
          <p:nvPr/>
        </p:nvSpPr>
        <p:spPr>
          <a:xfrm>
            <a:off x="1942920" y="4053752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Niche similarity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: Do phenotypically similar species have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similar climatic niche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sz="2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6DB72B6-2D3B-42B3-80F8-37D821A629A8}"/>
              </a:ext>
            </a:extLst>
          </p:cNvPr>
          <p:cNvSpPr txBox="1"/>
          <p:nvPr/>
        </p:nvSpPr>
        <p:spPr>
          <a:xfrm>
            <a:off x="1942920" y="5042573"/>
            <a:ext cx="68025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Niche convergence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: Is the climatic niche of phenotypically similar species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more similar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 than expected from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shared ancestry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29" name="Objet 28">
            <a:extLst>
              <a:ext uri="{FF2B5EF4-FFF2-40B4-BE49-F238E27FC236}">
                <a16:creationId xmlns:a16="http://schemas.microsoft.com/office/drawing/2014/main" id="{D83F07D1-63BB-4D57-B62E-3472F88D3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657245"/>
              </p:ext>
            </p:extLst>
          </p:nvPr>
        </p:nvGraphicFramePr>
        <p:xfrm>
          <a:off x="8879770" y="2604602"/>
          <a:ext cx="3312230" cy="3047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r:id="rId4" imgW="1209960" imgH="1112400" progId="">
                  <p:embed/>
                </p:oleObj>
              </mc:Choice>
              <mc:Fallback>
                <p:oleObj r:id="rId4" imgW="1209960" imgH="1112400" progId="">
                  <p:embed/>
                  <p:pic>
                    <p:nvPicPr>
                      <p:cNvPr id="29" name="Objet 28">
                        <a:extLst>
                          <a:ext uri="{FF2B5EF4-FFF2-40B4-BE49-F238E27FC236}">
                            <a16:creationId xmlns:a16="http://schemas.microsoft.com/office/drawing/2014/main" id="{D83F07D1-63BB-4D57-B62E-3472F88D3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79770" y="2604602"/>
                        <a:ext cx="3312230" cy="3047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33976C7-3FB6-12B0-AC9C-19D3E5F3711E}"/>
              </a:ext>
            </a:extLst>
          </p:cNvPr>
          <p:cNvSpPr/>
          <p:nvPr/>
        </p:nvSpPr>
        <p:spPr>
          <a:xfrm>
            <a:off x="1633576" y="956865"/>
            <a:ext cx="969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Can </a:t>
            </a:r>
            <a:r>
              <a:rPr lang="en-US" sz="2400" b="1" dirty="0"/>
              <a:t>mutualistic interactions </a:t>
            </a:r>
            <a:r>
              <a:rPr lang="en-US" sz="2400" dirty="0"/>
              <a:t>outweigh the effects                                              of </a:t>
            </a:r>
            <a:r>
              <a:rPr lang="en-US" sz="2400" b="1" dirty="0"/>
              <a:t>competition</a:t>
            </a:r>
            <a:r>
              <a:rPr lang="en-US" sz="2400" dirty="0"/>
              <a:t> at the </a:t>
            </a:r>
            <a:r>
              <a:rPr lang="en-US" sz="2400" b="1" dirty="0"/>
              <a:t>macroecological scale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4291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9559" y="1104564"/>
            <a:ext cx="10817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Do phenotypically similar species </a:t>
            </a:r>
            <a:r>
              <a:rPr lang="en-US" sz="2400" b="1" dirty="0"/>
              <a:t>cooccur</a:t>
            </a:r>
            <a:r>
              <a:rPr lang="en-US" sz="2400" dirty="0"/>
              <a:t> more than expected at </a:t>
            </a:r>
            <a:r>
              <a:rPr lang="en-US" sz="2400" b="1" dirty="0"/>
              <a:t>random</a:t>
            </a:r>
            <a:r>
              <a:rPr lang="en-US" sz="2400" dirty="0"/>
              <a:t>?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58D7655-E88F-4555-92D2-7376F2C97561}"/>
              </a:ext>
            </a:extLst>
          </p:cNvPr>
          <p:cNvSpPr txBox="1"/>
          <p:nvPr/>
        </p:nvSpPr>
        <p:spPr>
          <a:xfrm>
            <a:off x="559560" y="1818228"/>
            <a:ext cx="9333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Hypothesis: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 dissimilarity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comimetic species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B40382-C54E-485D-AA25-8AB3DEB3AA1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Spatial congruence</a:t>
            </a:r>
            <a:endParaRPr lang="fr-FR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359D8E0C-3F66-44B1-A028-22F681288C83}"/>
                  </a:ext>
                </a:extLst>
              </p:cNvPr>
              <p:cNvSpPr txBox="1"/>
              <p:nvPr/>
            </p:nvSpPr>
            <p:spPr>
              <a:xfrm>
                <a:off x="8815003" y="1735359"/>
                <a:ext cx="2901245" cy="621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𝐵𝐶</m:t>
                          </m:r>
                        </m:e>
                        <m:sub>
                          <m: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</m:sSub>
                      <m:r>
                        <a:rPr kumimoji="0" lang="fr-F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=1 − </m:t>
                      </m:r>
                      <m:f>
                        <m:fPr>
                          <m:ctrlP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kumimoji="0" lang="fr-FR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min</m:t>
                              </m:r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kumimoji="0" lang="fr-F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359D8E0C-3F66-44B1-A028-22F681288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003" y="1735359"/>
                <a:ext cx="2901245" cy="621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8F6AEF4E-0044-43AA-B86A-1F86DECC2362}"/>
              </a:ext>
            </a:extLst>
          </p:cNvPr>
          <p:cNvSpPr txBox="1"/>
          <p:nvPr/>
        </p:nvSpPr>
        <p:spPr>
          <a:xfrm>
            <a:off x="5461932" y="4717382"/>
            <a:ext cx="1318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BC = 0.9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86C2119-2288-4A97-860E-E33E71B2813D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432080C-05A0-46DD-84D2-987361692277}"/>
              </a:ext>
            </a:extLst>
          </p:cNvPr>
          <p:cNvSpPr txBox="1"/>
          <p:nvPr/>
        </p:nvSpPr>
        <p:spPr>
          <a:xfrm>
            <a:off x="5282135" y="3992714"/>
            <a:ext cx="167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mimicry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60F1B80-40BD-43A9-85C6-3502834E4CC4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E1743DC-A52E-4422-B94A-086FECD6986C}"/>
              </a:ext>
            </a:extLst>
          </p:cNvPr>
          <p:cNvSpPr txBox="1"/>
          <p:nvPr/>
        </p:nvSpPr>
        <p:spPr>
          <a:xfrm>
            <a:off x="1263778" y="2581459"/>
            <a:ext cx="3356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Dircenna jemina </a:t>
            </a:r>
            <a:r>
              <a:rPr lang="fr-FR" b="1" dirty="0"/>
              <a:t>(DILUCIDA)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F328496-7E0E-444C-9512-C380067EC9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909" y="3010743"/>
            <a:ext cx="3601038" cy="336791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1CE6B53-1205-4540-A294-1586389040D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458" y="3213711"/>
            <a:ext cx="1326898" cy="7714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096B2E4-4C50-48E0-A7C4-C7DD0B42C4D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2621" y="2950791"/>
            <a:ext cx="3664979" cy="33696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22B46AB-EB62-46BB-A3DB-8771BAC287B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1882" y="3172097"/>
            <a:ext cx="1363942" cy="679959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BA606AB2-9A9D-455B-9D27-311627C1A4AA}"/>
              </a:ext>
            </a:extLst>
          </p:cNvPr>
          <p:cNvSpPr txBox="1"/>
          <p:nvPr/>
        </p:nvSpPr>
        <p:spPr>
          <a:xfrm>
            <a:off x="7917062" y="2548176"/>
            <a:ext cx="32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Mechanitis mazaeus </a:t>
            </a:r>
            <a:r>
              <a:rPr lang="fr-FR" b="1" dirty="0"/>
              <a:t>(MAELUS)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00A9B84-77AA-42BA-AE67-4201AE33E592}"/>
              </a:ext>
            </a:extLst>
          </p:cNvPr>
          <p:cNvSpPr txBox="1"/>
          <p:nvPr/>
        </p:nvSpPr>
        <p:spPr>
          <a:xfrm>
            <a:off x="1440979" y="3951465"/>
            <a:ext cx="111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P(presence)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A453EBA-7ACE-4729-97FB-DA87F43F1B40}"/>
              </a:ext>
            </a:extLst>
          </p:cNvPr>
          <p:cNvSpPr txBox="1"/>
          <p:nvPr/>
        </p:nvSpPr>
        <p:spPr>
          <a:xfrm>
            <a:off x="7949336" y="3873572"/>
            <a:ext cx="111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P(presence)</a:t>
            </a:r>
          </a:p>
        </p:txBody>
      </p:sp>
    </p:spTree>
    <p:extLst>
      <p:ext uri="{BB962C8B-B14F-4D97-AF65-F5344CB8AC3E}">
        <p14:creationId xmlns:p14="http://schemas.microsoft.com/office/powerpoint/2010/main" val="3760802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E58D7655-E88F-4555-92D2-7376F2C97561}"/>
              </a:ext>
            </a:extLst>
          </p:cNvPr>
          <p:cNvSpPr txBox="1"/>
          <p:nvPr/>
        </p:nvSpPr>
        <p:spPr>
          <a:xfrm>
            <a:off x="559560" y="1818228"/>
            <a:ext cx="9333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Hypothesis: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 dissimilarity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comimetic species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B40382-C54E-485D-AA25-8AB3DEB3AA1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Spatial congruence</a:t>
            </a:r>
            <a:endParaRPr lang="fr-FR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359D8E0C-3F66-44B1-A028-22F681288C83}"/>
                  </a:ext>
                </a:extLst>
              </p:cNvPr>
              <p:cNvSpPr txBox="1"/>
              <p:nvPr/>
            </p:nvSpPr>
            <p:spPr>
              <a:xfrm>
                <a:off x="8815003" y="1735359"/>
                <a:ext cx="2901245" cy="621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𝐵𝐶</m:t>
                          </m:r>
                        </m:e>
                        <m:sub>
                          <m: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sub>
                      </m:sSub>
                      <m:r>
                        <a:rPr kumimoji="0" lang="fr-F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=1 − </m:t>
                      </m:r>
                      <m:f>
                        <m:fPr>
                          <m:ctrlP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kumimoji="0" lang="fr-FR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min</m:t>
                              </m:r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fr-F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fr-FR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kumimoji="0" lang="fr-F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359D8E0C-3F66-44B1-A028-22F681288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003" y="1735359"/>
                <a:ext cx="2901245" cy="621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ECD6F294-A5F5-4731-87D1-C5817E953487}"/>
              </a:ext>
            </a:extLst>
          </p:cNvPr>
          <p:cNvSpPr txBox="1"/>
          <p:nvPr/>
        </p:nvSpPr>
        <p:spPr>
          <a:xfrm>
            <a:off x="5461932" y="4717382"/>
            <a:ext cx="1318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BC = 0.2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621BF10-31D8-4A33-9C09-F3A1AA18B6F8}"/>
              </a:ext>
            </a:extLst>
          </p:cNvPr>
          <p:cNvSpPr txBox="1"/>
          <p:nvPr/>
        </p:nvSpPr>
        <p:spPr>
          <a:xfrm>
            <a:off x="5217587" y="3992714"/>
            <a:ext cx="167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Mimicry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B91A590-37D8-4446-A582-AB69A97CBF4F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C89669E-E493-462A-B425-33B70C647926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692C9C-5BBE-417E-8A31-1EC1A2DE4BFD}"/>
              </a:ext>
            </a:extLst>
          </p:cNvPr>
          <p:cNvSpPr/>
          <p:nvPr/>
        </p:nvSpPr>
        <p:spPr>
          <a:xfrm>
            <a:off x="559559" y="1104564"/>
            <a:ext cx="10817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Do phenotypically similar species </a:t>
            </a:r>
            <a:r>
              <a:rPr lang="en-US" sz="2400" b="1" dirty="0"/>
              <a:t>cooccur</a:t>
            </a:r>
            <a:r>
              <a:rPr lang="en-US" sz="2400" dirty="0"/>
              <a:t> more than expected at </a:t>
            </a:r>
            <a:r>
              <a:rPr lang="en-US" sz="2400" b="1" dirty="0"/>
              <a:t>random</a:t>
            </a:r>
            <a:r>
              <a:rPr lang="en-US" sz="2400" dirty="0"/>
              <a:t>?</a:t>
            </a:r>
            <a:endParaRPr lang="en-US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12F8B8D-C280-4C49-ABC8-3F1FA212C3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4054" y="2963232"/>
            <a:ext cx="3636000" cy="338224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B20A595-B2A6-484B-BF4D-10C477D1F7D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4155" y="3159051"/>
            <a:ext cx="1283041" cy="62001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BC5244C7-DB57-4D98-B5D6-F094DC6E5FC8}"/>
              </a:ext>
            </a:extLst>
          </p:cNvPr>
          <p:cNvSpPr txBox="1"/>
          <p:nvPr/>
        </p:nvSpPr>
        <p:spPr>
          <a:xfrm>
            <a:off x="1263778" y="2581459"/>
            <a:ext cx="3356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Dircenna jemina </a:t>
            </a:r>
            <a:r>
              <a:rPr lang="fr-FR" b="1" dirty="0"/>
              <a:t>(DILUCIDA)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82234A74-0EED-4B53-ABDE-8ADEA1721A7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909" y="3010743"/>
            <a:ext cx="3601038" cy="336791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93FF5408-F2F8-4963-8B5F-04DB724BD49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458" y="3213711"/>
            <a:ext cx="1326898" cy="771400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A621EE3E-524D-488D-80B6-FCD85B96A648}"/>
              </a:ext>
            </a:extLst>
          </p:cNvPr>
          <p:cNvSpPr txBox="1"/>
          <p:nvPr/>
        </p:nvSpPr>
        <p:spPr>
          <a:xfrm>
            <a:off x="7917062" y="2548176"/>
            <a:ext cx="32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Dircenna dero </a:t>
            </a:r>
            <a:r>
              <a:rPr lang="fr-FR" b="1" dirty="0"/>
              <a:t>(DILUCIDA)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4A8EB97-DD21-4586-AB2E-83693561897D}"/>
              </a:ext>
            </a:extLst>
          </p:cNvPr>
          <p:cNvSpPr txBox="1"/>
          <p:nvPr/>
        </p:nvSpPr>
        <p:spPr>
          <a:xfrm>
            <a:off x="1440979" y="3951465"/>
            <a:ext cx="111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P(presence)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A5D1F63-A31B-4156-8628-C385EBD0CD3E}"/>
              </a:ext>
            </a:extLst>
          </p:cNvPr>
          <p:cNvSpPr txBox="1"/>
          <p:nvPr/>
        </p:nvSpPr>
        <p:spPr>
          <a:xfrm>
            <a:off x="7949336" y="3873572"/>
            <a:ext cx="111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P(presence)</a:t>
            </a:r>
          </a:p>
        </p:txBody>
      </p:sp>
    </p:spTree>
    <p:extLst>
      <p:ext uri="{BB962C8B-B14F-4D97-AF65-F5344CB8AC3E}">
        <p14:creationId xmlns:p14="http://schemas.microsoft.com/office/powerpoint/2010/main" val="3095282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49E6DD0-A714-48A0-9825-572F39A5ED8F}"/>
              </a:ext>
            </a:extLst>
          </p:cNvPr>
          <p:cNvGrpSpPr/>
          <p:nvPr/>
        </p:nvGrpSpPr>
        <p:grpSpPr>
          <a:xfrm>
            <a:off x="7143799" y="1610087"/>
            <a:ext cx="4591083" cy="4737014"/>
            <a:chOff x="7099114" y="1609235"/>
            <a:chExt cx="4617134" cy="4585677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EFE10429-EF59-46E0-8770-DF5FB1070D8D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99114" y="1609235"/>
              <a:ext cx="4617134" cy="458567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9C0276-16E1-4308-9AEA-74DD4B759866}"/>
                </a:ext>
              </a:extLst>
            </p:cNvPr>
            <p:cNvSpPr/>
            <p:nvPr/>
          </p:nvSpPr>
          <p:spPr>
            <a:xfrm>
              <a:off x="8270543" y="1774209"/>
              <a:ext cx="368490" cy="391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7FC9CC4F-D6CC-4A40-A25E-61E350E9F157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F7B7351-8E04-43E8-918E-E52C9302C7E8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8E94A-7446-4399-96F9-5E1C708D15F7}"/>
              </a:ext>
            </a:extLst>
          </p:cNvPr>
          <p:cNvSpPr/>
          <p:nvPr/>
        </p:nvSpPr>
        <p:spPr>
          <a:xfrm>
            <a:off x="559559" y="1104564"/>
            <a:ext cx="10817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/>
              <a:t>Question: </a:t>
            </a:r>
            <a:r>
              <a:rPr lang="en-US" sz="2400"/>
              <a:t>Do phenotypically similar species </a:t>
            </a:r>
            <a:r>
              <a:rPr lang="en-US" sz="2400" b="1"/>
              <a:t>cooccur</a:t>
            </a:r>
            <a:r>
              <a:rPr lang="en-US" sz="2400"/>
              <a:t> more than expected at </a:t>
            </a:r>
            <a:r>
              <a:rPr lang="en-US" sz="2400" b="1"/>
              <a:t>random</a:t>
            </a:r>
            <a:r>
              <a:rPr lang="en-US" sz="2400"/>
              <a:t>?</a:t>
            </a:r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9D0D69E-80ED-4CC5-95C6-25E07E66298E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Spatial congruence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23048C-9B21-8700-A5E0-1E305EDCE68C}"/>
              </a:ext>
            </a:extLst>
          </p:cNvPr>
          <p:cNvSpPr/>
          <p:nvPr/>
        </p:nvSpPr>
        <p:spPr>
          <a:xfrm>
            <a:off x="569320" y="2025811"/>
            <a:ext cx="6574479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Global</a:t>
            </a:r>
            <a:r>
              <a:rPr lang="en-US" sz="2400" dirty="0">
                <a:solidFill>
                  <a:prstClr val="black"/>
                </a:solidFill>
              </a:rPr>
              <a:t>: Mean BC</a:t>
            </a:r>
            <a:r>
              <a:rPr lang="en-US" sz="2400" baseline="-25000" dirty="0">
                <a:solidFill>
                  <a:prstClr val="black"/>
                </a:solidFill>
              </a:rPr>
              <a:t>obs</a:t>
            </a:r>
            <a:r>
              <a:rPr lang="en-US" sz="2400" dirty="0">
                <a:solidFill>
                  <a:prstClr val="black"/>
                </a:solidFill>
              </a:rPr>
              <a:t> &lt;&lt; Mean BC</a:t>
            </a:r>
            <a:r>
              <a:rPr lang="en-US" sz="2400" baseline="-25000" dirty="0">
                <a:solidFill>
                  <a:prstClr val="black"/>
                </a:solidFill>
              </a:rPr>
              <a:t>perm</a:t>
            </a:r>
            <a:endParaRPr lang="en-US" sz="2400" b="1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sz="800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sz="2400" dirty="0"/>
          </a:p>
          <a:p>
            <a:pPr lvl="0"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Per ring: 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Significant for 85% of rings in Ithomiini</a:t>
            </a:r>
          </a:p>
          <a:p>
            <a:pPr marL="72390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Non-significant rings = low N</a:t>
            </a:r>
          </a:p>
          <a:p>
            <a:pPr marL="355600">
              <a:spcAft>
                <a:spcPts val="600"/>
              </a:spcAft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Results: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Mimicry promotes the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spatial congruence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of phenotypically similar species at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large-scale </a:t>
            </a:r>
          </a:p>
          <a:p>
            <a:pPr>
              <a:spcAft>
                <a:spcPts val="600"/>
              </a:spcAft>
              <a:defRPr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Next: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What happens between tribes?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76B4C06-FA61-4C4C-0401-D9EBCD9BE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056" y="1978292"/>
            <a:ext cx="699525" cy="57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61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5E7B67-3781-C3C8-8A7C-1A8A0A8DCAC3}"/>
              </a:ext>
            </a:extLst>
          </p:cNvPr>
          <p:cNvSpPr/>
          <p:nvPr/>
        </p:nvSpPr>
        <p:spPr>
          <a:xfrm>
            <a:off x="569320" y="2025811"/>
            <a:ext cx="6574479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Global</a:t>
            </a:r>
            <a:r>
              <a:rPr lang="en-US" sz="2400" dirty="0">
                <a:solidFill>
                  <a:prstClr val="black"/>
                </a:solidFill>
              </a:rPr>
              <a:t>: Mean BC</a:t>
            </a:r>
            <a:r>
              <a:rPr lang="en-US" sz="2400" baseline="-25000" dirty="0">
                <a:solidFill>
                  <a:prstClr val="black"/>
                </a:solidFill>
              </a:rPr>
              <a:t>obs</a:t>
            </a:r>
            <a:r>
              <a:rPr lang="en-US" sz="2400" dirty="0">
                <a:solidFill>
                  <a:prstClr val="black"/>
                </a:solidFill>
              </a:rPr>
              <a:t> &lt;&lt; Mean BC</a:t>
            </a:r>
            <a:r>
              <a:rPr lang="en-US" sz="2400" baseline="-25000" dirty="0">
                <a:solidFill>
                  <a:prstClr val="black"/>
                </a:solidFill>
              </a:rPr>
              <a:t>perm</a:t>
            </a:r>
            <a:endParaRPr lang="en-US" sz="2400" b="1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sz="800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sz="2400" dirty="0"/>
          </a:p>
          <a:p>
            <a:pPr lvl="0">
              <a:spcAft>
                <a:spcPts val="600"/>
              </a:spcAft>
              <a:defRPr/>
            </a:pPr>
            <a:r>
              <a:rPr lang="en-US" sz="2400" b="1" dirty="0"/>
              <a:t>Per ring:  </a:t>
            </a:r>
            <a:r>
              <a:rPr lang="en-US" sz="2400" dirty="0"/>
              <a:t>Significant for 85% of putative rings</a:t>
            </a:r>
          </a:p>
          <a:p>
            <a:pPr marL="72390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Non-significant rings = low N</a:t>
            </a:r>
          </a:p>
          <a:p>
            <a:pPr marL="355600">
              <a:spcAft>
                <a:spcPts val="600"/>
              </a:spcAft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Results: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Mimicry promotes the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spatial congruence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of phenotypically similar species at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large-scale </a:t>
            </a:r>
          </a:p>
          <a:p>
            <a:pPr>
              <a:spcAft>
                <a:spcPts val="600"/>
              </a:spcAft>
              <a:defRPr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Next: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What happens between tribes?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49E6DD0-A714-48A0-9825-572F39A5ED8F}"/>
              </a:ext>
            </a:extLst>
          </p:cNvPr>
          <p:cNvGrpSpPr/>
          <p:nvPr/>
        </p:nvGrpSpPr>
        <p:grpSpPr>
          <a:xfrm>
            <a:off x="7143799" y="1610087"/>
            <a:ext cx="4591083" cy="4737014"/>
            <a:chOff x="7099114" y="1609235"/>
            <a:chExt cx="4617134" cy="4585677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EFE10429-EF59-46E0-8770-DF5FB1070D8D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99114" y="1609235"/>
              <a:ext cx="4617134" cy="458567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9C0276-16E1-4308-9AEA-74DD4B759866}"/>
                </a:ext>
              </a:extLst>
            </p:cNvPr>
            <p:cNvSpPr/>
            <p:nvPr/>
          </p:nvSpPr>
          <p:spPr>
            <a:xfrm>
              <a:off x="8270543" y="1774209"/>
              <a:ext cx="368490" cy="391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DFF38E01-3A1A-4461-AF66-2634DFDB3F6B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B5EB38E-851F-4050-9C58-37AF47972A69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A8ECAA-DB92-4AF3-8D75-5D23370E4467}"/>
              </a:ext>
            </a:extLst>
          </p:cNvPr>
          <p:cNvSpPr/>
          <p:nvPr/>
        </p:nvSpPr>
        <p:spPr>
          <a:xfrm>
            <a:off x="559559" y="1104564"/>
            <a:ext cx="10817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/>
              <a:t>Question: </a:t>
            </a:r>
            <a:r>
              <a:rPr lang="en-US" sz="2400"/>
              <a:t>Do phenotypically similar species </a:t>
            </a:r>
            <a:r>
              <a:rPr lang="en-US" sz="2400" b="1"/>
              <a:t>cooccur</a:t>
            </a:r>
            <a:r>
              <a:rPr lang="en-US" sz="2400"/>
              <a:t> more than expected at </a:t>
            </a:r>
            <a:r>
              <a:rPr lang="en-US" sz="2400" b="1"/>
              <a:t>random</a:t>
            </a:r>
            <a:r>
              <a:rPr lang="en-US" sz="2400"/>
              <a:t>?</a:t>
            </a:r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7E5035-B1C6-4E01-910D-CFFD874E015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Spatial congruence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1B7CFE8-68FC-AB68-4E4D-C35758C66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056" y="1978292"/>
            <a:ext cx="699525" cy="57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10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7308878" y="1397010"/>
            <a:ext cx="0" cy="4799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ZoneTexte 128">
            <a:extLst>
              <a:ext uri="{FF2B5EF4-FFF2-40B4-BE49-F238E27FC236}">
                <a16:creationId xmlns:a16="http://schemas.microsoft.com/office/drawing/2014/main" id="{7607D465-1828-43F7-B9D9-1C2F6FCB0338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EE3A7BD7-8AC7-4782-B94E-579C1E3E0096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Context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B9002D-538B-4BE0-AF6A-C0ED3A4D247D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1BE31E-3291-4CD7-BC19-39AAF78F31B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CF434ED-3A07-4A2A-7578-90434D933323}"/>
              </a:ext>
            </a:extLst>
          </p:cNvPr>
          <p:cNvSpPr txBox="1"/>
          <p:nvPr/>
        </p:nvSpPr>
        <p:spPr>
          <a:xfrm>
            <a:off x="7974206" y="906963"/>
            <a:ext cx="166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Mutualism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0585DEF-851D-5A90-2362-062867B8E1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124" y="843941"/>
            <a:ext cx="570236" cy="56524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71F570-4D67-7AF1-3B56-B5C714DAC7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302" y="843941"/>
            <a:ext cx="570236" cy="56524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4B14FCD-D1F1-B9D9-ED0A-697A62FBEAB4}"/>
              </a:ext>
            </a:extLst>
          </p:cNvPr>
          <p:cNvSpPr txBox="1"/>
          <p:nvPr/>
        </p:nvSpPr>
        <p:spPr>
          <a:xfrm>
            <a:off x="10521420" y="718837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2BB7E2-FA07-F187-A2E5-7D8954C245A6}"/>
              </a:ext>
            </a:extLst>
          </p:cNvPr>
          <p:cNvSpPr txBox="1"/>
          <p:nvPr/>
        </p:nvSpPr>
        <p:spPr>
          <a:xfrm>
            <a:off x="2686298" y="933010"/>
            <a:ext cx="297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Competition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9D151D6-7FA3-588D-9349-5EC2A8D2D5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76" y="903620"/>
            <a:ext cx="493792" cy="49138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6CAC252-EBEF-1039-6A1D-A944C69105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32" y="908925"/>
            <a:ext cx="487831" cy="48544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5FE0D17-9F3B-0933-6EC5-FDB708788405}"/>
              </a:ext>
            </a:extLst>
          </p:cNvPr>
          <p:cNvSpPr txBox="1"/>
          <p:nvPr/>
        </p:nvSpPr>
        <p:spPr>
          <a:xfrm>
            <a:off x="5540000" y="719000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03507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49E6DD0-A714-48A0-9825-572F39A5ED8F}"/>
              </a:ext>
            </a:extLst>
          </p:cNvPr>
          <p:cNvGrpSpPr/>
          <p:nvPr/>
        </p:nvGrpSpPr>
        <p:grpSpPr>
          <a:xfrm>
            <a:off x="7143799" y="1610087"/>
            <a:ext cx="4591083" cy="4737014"/>
            <a:chOff x="7099114" y="1609235"/>
            <a:chExt cx="4617134" cy="4585677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EFE10429-EF59-46E0-8770-DF5FB1070D8D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99114" y="1609235"/>
              <a:ext cx="4617134" cy="458567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9C0276-16E1-4308-9AEA-74DD4B759866}"/>
                </a:ext>
              </a:extLst>
            </p:cNvPr>
            <p:cNvSpPr/>
            <p:nvPr/>
          </p:nvSpPr>
          <p:spPr>
            <a:xfrm>
              <a:off x="8270543" y="1774209"/>
              <a:ext cx="368490" cy="391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9BEA9F7A-5E40-4C46-AD9E-7CAFBFA76C29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143441-A8D7-4C27-9A8F-A478D0EBFBD7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0253A65-864C-48C7-9E07-08F3A857C3A4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Spatial congruence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584FA5-798F-4981-95F0-868E5BB6977F}"/>
              </a:ext>
            </a:extLst>
          </p:cNvPr>
          <p:cNvSpPr/>
          <p:nvPr/>
        </p:nvSpPr>
        <p:spPr>
          <a:xfrm>
            <a:off x="559559" y="1104564"/>
            <a:ext cx="10817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/>
              <a:t>Question: </a:t>
            </a:r>
            <a:r>
              <a:rPr lang="en-US" sz="2400"/>
              <a:t>Do phenotypically similar species </a:t>
            </a:r>
            <a:r>
              <a:rPr lang="en-US" sz="2400" b="1"/>
              <a:t>cooccur</a:t>
            </a:r>
            <a:r>
              <a:rPr lang="en-US" sz="2400"/>
              <a:t> more than expected at </a:t>
            </a:r>
            <a:r>
              <a:rPr lang="en-US" sz="2400" b="1"/>
              <a:t>random</a:t>
            </a:r>
            <a:r>
              <a:rPr lang="en-US" sz="2400"/>
              <a:t>?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1E1377-732B-E508-513D-6501E99C16AF}"/>
              </a:ext>
            </a:extLst>
          </p:cNvPr>
          <p:cNvSpPr/>
          <p:nvPr/>
        </p:nvSpPr>
        <p:spPr>
          <a:xfrm>
            <a:off x="569320" y="2025811"/>
            <a:ext cx="6574479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</a:rPr>
              <a:t>Global</a:t>
            </a:r>
            <a:r>
              <a:rPr lang="en-US" sz="2400" dirty="0">
                <a:solidFill>
                  <a:prstClr val="black"/>
                </a:solidFill>
              </a:rPr>
              <a:t>: Mean BC</a:t>
            </a:r>
            <a:r>
              <a:rPr lang="en-US" sz="2400" baseline="-25000" dirty="0">
                <a:solidFill>
                  <a:prstClr val="black"/>
                </a:solidFill>
              </a:rPr>
              <a:t>obs</a:t>
            </a:r>
            <a:r>
              <a:rPr lang="en-US" sz="2400" dirty="0">
                <a:solidFill>
                  <a:prstClr val="black"/>
                </a:solidFill>
              </a:rPr>
              <a:t> &lt;&lt; Mean BC</a:t>
            </a:r>
            <a:r>
              <a:rPr lang="en-US" sz="2400" baseline="-25000" dirty="0">
                <a:solidFill>
                  <a:prstClr val="black"/>
                </a:solidFill>
              </a:rPr>
              <a:t>perm</a:t>
            </a:r>
            <a:endParaRPr lang="en-US" sz="2400" b="1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sz="800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sz="2400" dirty="0"/>
          </a:p>
          <a:p>
            <a:pPr lvl="0">
              <a:spcAft>
                <a:spcPts val="600"/>
              </a:spcAft>
              <a:defRPr/>
            </a:pPr>
            <a:r>
              <a:rPr lang="en-US" sz="2400" b="1" dirty="0"/>
              <a:t>Per ring:  </a:t>
            </a:r>
            <a:r>
              <a:rPr lang="en-US" sz="2400" dirty="0"/>
              <a:t>Significant for 85% of putative rings</a:t>
            </a:r>
          </a:p>
          <a:p>
            <a:pPr marL="72390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Non-significant rings = low N</a:t>
            </a:r>
          </a:p>
          <a:p>
            <a:pPr marL="355600">
              <a:spcAft>
                <a:spcPts val="600"/>
              </a:spcAft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prstClr val="black"/>
                </a:solidFill>
              </a:rPr>
              <a:t>Results:</a:t>
            </a:r>
            <a:r>
              <a:rPr lang="en-US" sz="2400" dirty="0">
                <a:solidFill>
                  <a:prstClr val="black"/>
                </a:solidFill>
              </a:rPr>
              <a:t> Mimicry promotes the </a:t>
            </a:r>
            <a:r>
              <a:rPr lang="en-US" sz="2400" b="1" dirty="0">
                <a:solidFill>
                  <a:prstClr val="black"/>
                </a:solidFill>
              </a:rPr>
              <a:t>spatial congruence </a:t>
            </a:r>
            <a:r>
              <a:rPr lang="en-US" sz="2400" dirty="0">
                <a:solidFill>
                  <a:prstClr val="black"/>
                </a:solidFill>
              </a:rPr>
              <a:t>of phenotypically similar species at </a:t>
            </a:r>
            <a:r>
              <a:rPr lang="en-US" sz="2400" b="1" dirty="0">
                <a:solidFill>
                  <a:prstClr val="black"/>
                </a:solidFill>
              </a:rPr>
              <a:t>large-scale </a:t>
            </a:r>
          </a:p>
          <a:p>
            <a:pPr>
              <a:spcAft>
                <a:spcPts val="600"/>
              </a:spcAft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prstClr val="black"/>
                </a:solidFill>
              </a:rPr>
              <a:t>Next: </a:t>
            </a:r>
            <a:r>
              <a:rPr lang="en-US" sz="2400" dirty="0">
                <a:solidFill>
                  <a:prstClr val="black"/>
                </a:solidFill>
              </a:rPr>
              <a:t>What happens between tribes?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9C48EA6-9986-F457-E7D9-2C62A1ABF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056" y="1978292"/>
            <a:ext cx="699525" cy="57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37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BEA9F7A-5E40-4C46-AD9E-7CAFBFA76C29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D850538-04FE-4106-AF06-6ADE6ADE5FB0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Spatial congruence</a:t>
            </a:r>
            <a:endParaRPr lang="fr-FR" sz="3600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143441-A8D7-4C27-9A8F-A478D0EBFBD7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14F287-ADEA-ED1A-F86D-5AA192D76C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922" y="1680332"/>
            <a:ext cx="5414400" cy="468688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D8F76F9-5382-9827-5E71-9D0F98E1C1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8" b="95313" l="7545" r="95215">
                        <a14:foregroundMark x1="9827" y1="40250" x2="7545" y2="15250"/>
                        <a14:foregroundMark x1="86787" y1="15250" x2="94369" y2="20875"/>
                        <a14:foregroundMark x1="94369" y1="20875" x2="91167" y2="39688"/>
                        <a14:foregroundMark x1="91167" y1="39688" x2="88590" y2="18500"/>
                        <a14:foregroundMark x1="88590" y1="18500" x2="92418" y2="32125"/>
                        <a14:foregroundMark x1="92418" y1="32125" x2="92786" y2="27813"/>
                        <a14:foregroundMark x1="48693" y1="95313" x2="49172" y2="87750"/>
                        <a14:foregroundMark x1="94479" y1="18688" x2="95215" y2="22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3272" y="1929286"/>
            <a:ext cx="1535640" cy="9043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A8FEF6E-11A2-0BCE-A90E-1276135B42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1867" y="1680332"/>
            <a:ext cx="5133737" cy="46854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2F1C012-0035-7FFF-810F-11028D1F01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813" y="1969478"/>
            <a:ext cx="1432723" cy="91694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1B6CE7E-8D69-1EC3-A893-4389909FC0D0}"/>
              </a:ext>
            </a:extLst>
          </p:cNvPr>
          <p:cNvSpPr txBox="1"/>
          <p:nvPr/>
        </p:nvSpPr>
        <p:spPr>
          <a:xfrm>
            <a:off x="7536263" y="987855"/>
            <a:ext cx="3456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Heliconiini: pattern MAELUS</a:t>
            </a:r>
          </a:p>
          <a:p>
            <a:pPr algn="ctr"/>
            <a:r>
              <a:rPr lang="fr-FR" sz="2000" b="1" dirty="0"/>
              <a:t>(2 </a:t>
            </a:r>
            <a:r>
              <a:rPr lang="fr-FR" sz="2000" b="1" dirty="0" err="1"/>
              <a:t>species</a:t>
            </a:r>
            <a:r>
              <a:rPr lang="fr-FR" sz="2000" b="1" dirty="0"/>
              <a:t>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28211D3-E793-8F38-C750-9A527B86122D}"/>
              </a:ext>
            </a:extLst>
          </p:cNvPr>
          <p:cNvSpPr txBox="1"/>
          <p:nvPr/>
        </p:nvSpPr>
        <p:spPr>
          <a:xfrm>
            <a:off x="1640754" y="984912"/>
            <a:ext cx="3456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Ithomiini: pattern MAELUS</a:t>
            </a:r>
          </a:p>
          <a:p>
            <a:pPr algn="ctr"/>
            <a:r>
              <a:rPr lang="fr-FR" sz="2000" b="1" dirty="0"/>
              <a:t>(16 </a:t>
            </a:r>
            <a:r>
              <a:rPr lang="fr-FR" sz="2000" b="1" dirty="0" err="1"/>
              <a:t>species</a:t>
            </a:r>
            <a:r>
              <a:rPr lang="fr-FR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7165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>
            <a:extLst>
              <a:ext uri="{FF2B5EF4-FFF2-40B4-BE49-F238E27FC236}">
                <a16:creationId xmlns:a16="http://schemas.microsoft.com/office/drawing/2014/main" id="{C97A7ED2-6914-660C-78FD-1D721D7B055C}"/>
              </a:ext>
            </a:extLst>
          </p:cNvPr>
          <p:cNvGrpSpPr/>
          <p:nvPr/>
        </p:nvGrpSpPr>
        <p:grpSpPr>
          <a:xfrm>
            <a:off x="569609" y="1642797"/>
            <a:ext cx="5310000" cy="4820910"/>
            <a:chOff x="569609" y="1642797"/>
            <a:chExt cx="5310000" cy="482091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EAFD9FA3-36A3-5669-E3AF-7533F15C6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9609" y="1642797"/>
              <a:ext cx="5310000" cy="4820910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6F67AFA6-18BF-27FC-7E6D-82A6DAA9C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5609" y="2923334"/>
              <a:ext cx="1647930" cy="505666"/>
            </a:xfrm>
            <a:prstGeom prst="rect">
              <a:avLst/>
            </a:prstGeom>
          </p:spPr>
        </p:pic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1D010D72-10D6-7A9D-F202-42AD0CBEBF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963" y="1680332"/>
            <a:ext cx="5133737" cy="468543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BEA9F7A-5E40-4C46-AD9E-7CAFBFA76C29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D850538-04FE-4106-AF06-6ADE6ADE5FB0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Spatial congruence</a:t>
            </a:r>
            <a:endParaRPr lang="fr-FR" sz="3600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143441-A8D7-4C27-9A8F-A478D0EBFBD7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01B3F3C-6A07-1B76-6688-74E56A10674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525" y="1642797"/>
            <a:ext cx="5230800" cy="468391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10A306E-B715-EA71-8269-9E6B30FC9828}"/>
              </a:ext>
            </a:extLst>
          </p:cNvPr>
          <p:cNvSpPr txBox="1"/>
          <p:nvPr/>
        </p:nvSpPr>
        <p:spPr>
          <a:xfrm>
            <a:off x="1640754" y="984912"/>
            <a:ext cx="3456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Ithomiini: </a:t>
            </a:r>
            <a:r>
              <a:rPr lang="fr-FR" sz="2000" b="1" dirty="0"/>
              <a:t>pattern</a:t>
            </a:r>
            <a:r>
              <a:rPr lang="en-US" sz="2000" b="1" dirty="0"/>
              <a:t> MOTHONE</a:t>
            </a:r>
          </a:p>
          <a:p>
            <a:pPr algn="ctr"/>
            <a:r>
              <a:rPr lang="en-US" sz="2000" b="1" dirty="0"/>
              <a:t>(14 species)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BE684F8-BB13-CD3F-7CB3-C2AEB59D9FAF}"/>
              </a:ext>
            </a:extLst>
          </p:cNvPr>
          <p:cNvSpPr txBox="1"/>
          <p:nvPr/>
        </p:nvSpPr>
        <p:spPr>
          <a:xfrm>
            <a:off x="7536263" y="987855"/>
            <a:ext cx="3456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Heliconiini: pattern </a:t>
            </a:r>
            <a:r>
              <a:rPr lang="en-US" sz="2000" b="1" dirty="0"/>
              <a:t>MOTHONE</a:t>
            </a:r>
          </a:p>
          <a:p>
            <a:pPr algn="ctr"/>
            <a:r>
              <a:rPr lang="fr-FR" sz="2000" b="1" dirty="0"/>
              <a:t>(3 </a:t>
            </a:r>
            <a:r>
              <a:rPr lang="fr-FR" sz="2000" b="1" dirty="0" err="1"/>
              <a:t>species</a:t>
            </a:r>
            <a:r>
              <a:rPr lang="fr-FR" sz="2000" b="1" dirty="0"/>
              <a:t>)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10588D3-C63F-8791-C45D-9A43E3DC2E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046" y="2004625"/>
            <a:ext cx="1489022" cy="81896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660A8A6-00E0-DB45-D468-4A490B76D2B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48" b="93252" l="3467" r="97494">
                        <a14:foregroundMark x1="11260" y1="42001" x2="5458" y2="17627"/>
                        <a14:foregroundMark x1="5458" y1="17627" x2="8548" y2="33042"/>
                        <a14:foregroundMark x1="8548" y1="33042" x2="8823" y2="33275"/>
                        <a14:foregroundMark x1="89770" y1="14078" x2="91658" y2="30541"/>
                        <a14:foregroundMark x1="91658" y1="30541" x2="94542" y2="16347"/>
                        <a14:foregroundMark x1="94542" y1="16347" x2="90766" y2="12682"/>
                        <a14:foregroundMark x1="5802" y1="33275" x2="3467" y2="18499"/>
                        <a14:foregroundMark x1="3467" y1="18499" x2="4222" y2="13380"/>
                        <a14:foregroundMark x1="51116" y1="93252" x2="50086" y2="83246"/>
                        <a14:foregroundMark x1="97219" y1="17510" x2="97528" y2="26236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9401" y="1904877"/>
            <a:ext cx="1544572" cy="101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30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D82217B2-7229-D2C8-124F-DDF795C4C11D}"/>
              </a:ext>
            </a:extLst>
          </p:cNvPr>
          <p:cNvGrpSpPr/>
          <p:nvPr/>
        </p:nvGrpSpPr>
        <p:grpSpPr>
          <a:xfrm>
            <a:off x="613487" y="1678075"/>
            <a:ext cx="5310000" cy="4737472"/>
            <a:chOff x="613487" y="1678075"/>
            <a:chExt cx="5310000" cy="4737472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C196A6B-0B69-E684-8AF2-83BFAD5E0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3487" y="1678075"/>
              <a:ext cx="5310000" cy="4737472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06628900-6782-ED68-E0A3-77873B026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5609" y="2923334"/>
              <a:ext cx="1647930" cy="505666"/>
            </a:xfrm>
            <a:prstGeom prst="rect">
              <a:avLst/>
            </a:prstGeom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BE80D3A9-36D8-1C28-CC29-C966030CA7F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525" y="1642797"/>
            <a:ext cx="5230800" cy="468391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BEA9F7A-5E40-4C46-AD9E-7CAFBFA76C29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D850538-04FE-4106-AF06-6ADE6ADE5FB0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Spatial congruence</a:t>
            </a:r>
            <a:endParaRPr lang="fr-FR" sz="3600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143441-A8D7-4C27-9A8F-A478D0EBFBD7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674AF16-722F-5E08-8ECB-B48EDD9387EA}"/>
              </a:ext>
            </a:extLst>
          </p:cNvPr>
          <p:cNvSpPr txBox="1"/>
          <p:nvPr/>
        </p:nvSpPr>
        <p:spPr>
          <a:xfrm>
            <a:off x="1640754" y="984912"/>
            <a:ext cx="3456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Ithomiini: </a:t>
            </a:r>
            <a:r>
              <a:rPr lang="fr-FR" sz="2000" b="1" dirty="0"/>
              <a:t>pattern</a:t>
            </a:r>
            <a:r>
              <a:rPr lang="en-US" sz="2000" b="1" dirty="0"/>
              <a:t> MAMERCUS</a:t>
            </a:r>
          </a:p>
          <a:p>
            <a:pPr algn="ctr"/>
            <a:r>
              <a:rPr lang="en-US" sz="2000" b="1" dirty="0"/>
              <a:t>(64 species)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9140A1-6BEB-0E6E-D63C-FFBBBA192AC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648327"/>
            <a:ext cx="5184000" cy="46635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B84365D-7191-4E97-37EE-E89BEBEC8951}"/>
              </a:ext>
            </a:extLst>
          </p:cNvPr>
          <p:cNvSpPr txBox="1"/>
          <p:nvPr/>
        </p:nvSpPr>
        <p:spPr>
          <a:xfrm>
            <a:off x="7371891" y="981961"/>
            <a:ext cx="3714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Heliconiini: pattern </a:t>
            </a:r>
            <a:r>
              <a:rPr lang="en-US" sz="2000" b="1" dirty="0"/>
              <a:t>MAMERCUS</a:t>
            </a:r>
          </a:p>
          <a:p>
            <a:pPr algn="ctr"/>
            <a:r>
              <a:rPr lang="fr-FR" sz="2000" b="1" dirty="0"/>
              <a:t>(4 </a:t>
            </a:r>
            <a:r>
              <a:rPr lang="fr-FR" sz="2000" b="1" dirty="0" err="1"/>
              <a:t>species</a:t>
            </a:r>
            <a:r>
              <a:rPr lang="fr-FR" sz="2000" b="1" dirty="0"/>
              <a:t>)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25A8DE7-F9EB-9069-D9A1-641EA8DC1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8106" y="1953947"/>
            <a:ext cx="1390092" cy="79930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D279C4B-A06B-0E64-53A2-8F9DFF91610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16" b="94849" l="7524" r="95227">
                        <a14:foregroundMark x1="8333" y1="18609" x2="9385" y2="38055"/>
                        <a14:foregroundMark x1="9385" y1="38055" x2="7565" y2="23439"/>
                        <a14:foregroundMark x1="7565" y1="23439" x2="9506" y2="13715"/>
                        <a14:foregroundMark x1="90696" y1="16162" x2="93851" y2="35158"/>
                        <a14:foregroundMark x1="93851" y1="35158" x2="95307" y2="18094"/>
                        <a14:foregroundMark x1="95307" y1="18094" x2="92233" y2="15325"/>
                        <a14:foregroundMark x1="50364" y1="94913" x2="50202" y2="66967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1994" y="1879472"/>
            <a:ext cx="1577035" cy="9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29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2057945" y="1756638"/>
            <a:ext cx="6491152" cy="1778949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2400" dirty="0"/>
          </a:p>
          <a:p>
            <a:pPr lvl="1">
              <a:buFontTx/>
              <a:buChar char="-"/>
            </a:pPr>
            <a:endParaRPr lang="en-US" sz="1400" i="1" dirty="0">
              <a:solidFill>
                <a:srgbClr val="FF0000"/>
              </a:solidFill>
            </a:endParaRPr>
          </a:p>
          <a:p>
            <a:pPr lvl="1">
              <a:buFontTx/>
              <a:buChar char="-"/>
            </a:pPr>
            <a:endParaRPr lang="en-US" sz="1400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1400" b="1" dirty="0"/>
          </a:p>
          <a:p>
            <a:pPr marL="457200" lvl="1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F41A9D-43D2-4BF3-9E73-7F0E77E1B9BF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DE09DB3-E8CF-494D-B159-2994BF869848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DA6826B-24CC-4BDA-8763-2A5375B128DB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Objectives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AAC9B5C-8481-4BB9-A72C-84971AC18880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277E04E-3070-498D-A092-F4826E171B81}"/>
              </a:ext>
            </a:extLst>
          </p:cNvPr>
          <p:cNvSpPr txBox="1"/>
          <p:nvPr/>
        </p:nvSpPr>
        <p:spPr>
          <a:xfrm>
            <a:off x="1902254" y="2066908"/>
            <a:ext cx="6761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/>
              <a:t>Biodiversity patterns</a:t>
            </a:r>
            <a:r>
              <a:rPr lang="en-US" sz="2200" dirty="0"/>
              <a:t>: Are large-scale </a:t>
            </a:r>
            <a:r>
              <a:rPr lang="en-US" sz="2200" b="1" dirty="0"/>
              <a:t>biodiversity patterns </a:t>
            </a:r>
            <a:r>
              <a:rPr lang="en-US" sz="2200" dirty="0"/>
              <a:t>different between tribes?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62F082FF-C134-4734-801A-81EB34D90A86}"/>
              </a:ext>
            </a:extLst>
          </p:cNvPr>
          <p:cNvGrpSpPr/>
          <p:nvPr/>
        </p:nvGrpSpPr>
        <p:grpSpPr>
          <a:xfrm>
            <a:off x="688258" y="313453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26" name="Chevron 14">
              <a:extLst>
                <a:ext uri="{FF2B5EF4-FFF2-40B4-BE49-F238E27FC236}">
                  <a16:creationId xmlns:a16="http://schemas.microsoft.com/office/drawing/2014/main" id="{8E402B40-F2BC-4D24-B46F-45E19D55C4CF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55C3CF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Chevron 4">
              <a:extLst>
                <a:ext uri="{FF2B5EF4-FFF2-40B4-BE49-F238E27FC236}">
                  <a16:creationId xmlns:a16="http://schemas.microsoft.com/office/drawing/2014/main" id="{946CF00F-BFC0-4609-8D4A-4BF017970A8E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2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8901F4F1-5CBA-4595-BCD3-6E7980E62272}"/>
              </a:ext>
            </a:extLst>
          </p:cNvPr>
          <p:cNvGrpSpPr/>
          <p:nvPr/>
        </p:nvGrpSpPr>
        <p:grpSpPr>
          <a:xfrm>
            <a:off x="679258" y="211578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32" name="Chevron 14">
              <a:extLst>
                <a:ext uri="{FF2B5EF4-FFF2-40B4-BE49-F238E27FC236}">
                  <a16:creationId xmlns:a16="http://schemas.microsoft.com/office/drawing/2014/main" id="{A37673F2-6B20-42B6-9EBA-6E271E8F3F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7395D3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Chevron 4">
              <a:extLst>
                <a:ext uri="{FF2B5EF4-FFF2-40B4-BE49-F238E27FC236}">
                  <a16:creationId xmlns:a16="http://schemas.microsoft.com/office/drawing/2014/main" id="{158D7E0B-5B9E-48E6-84DE-2E4EB3D7505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/>
                <a:t>1</a:t>
              </a:r>
              <a:endParaRPr lang="en-US" sz="4400" kern="1200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BCEA432D-AA2B-461B-87F5-28DF5983998F}"/>
              </a:ext>
            </a:extLst>
          </p:cNvPr>
          <p:cNvGrpSpPr/>
          <p:nvPr/>
        </p:nvGrpSpPr>
        <p:grpSpPr>
          <a:xfrm>
            <a:off x="683759" y="4140842"/>
            <a:ext cx="854662" cy="906612"/>
            <a:chOff x="0" y="3087"/>
            <a:chExt cx="1366409" cy="1931458"/>
          </a:xfrm>
          <a:solidFill>
            <a:srgbClr val="50C8A7"/>
          </a:solidFill>
        </p:grpSpPr>
        <p:sp>
          <p:nvSpPr>
            <p:cNvPr id="35" name="Chevron 14">
              <a:extLst>
                <a:ext uri="{FF2B5EF4-FFF2-40B4-BE49-F238E27FC236}">
                  <a16:creationId xmlns:a16="http://schemas.microsoft.com/office/drawing/2014/main" id="{004EE9CB-8415-4DBB-9C87-48735E2E8B89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grpFill/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Chevron 4">
              <a:extLst>
                <a:ext uri="{FF2B5EF4-FFF2-40B4-BE49-F238E27FC236}">
                  <a16:creationId xmlns:a16="http://schemas.microsoft.com/office/drawing/2014/main" id="{884D2128-E65D-41F8-A253-18DCFFEE6FC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3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0B2EA8DA-E5F0-4ED5-916A-36CAB40B3D8C}"/>
              </a:ext>
            </a:extLst>
          </p:cNvPr>
          <p:cNvGrpSpPr/>
          <p:nvPr/>
        </p:nvGrpSpPr>
        <p:grpSpPr>
          <a:xfrm>
            <a:off x="688258" y="518058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38" name="Chevron 14">
              <a:extLst>
                <a:ext uri="{FF2B5EF4-FFF2-40B4-BE49-F238E27FC236}">
                  <a16:creationId xmlns:a16="http://schemas.microsoft.com/office/drawing/2014/main" id="{2FC43F2C-0C19-4338-AF9E-7BE63942E0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Chevron 4">
              <a:extLst>
                <a:ext uri="{FF2B5EF4-FFF2-40B4-BE49-F238E27FC236}">
                  <a16:creationId xmlns:a16="http://schemas.microsoft.com/office/drawing/2014/main" id="{9F1B1544-14CA-43D0-8ABD-B8F0D8BDED01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4</a:t>
              </a: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32994323-69F3-4EA6-B9FC-A80DB48B0A26}"/>
              </a:ext>
            </a:extLst>
          </p:cNvPr>
          <p:cNvSpPr txBox="1"/>
          <p:nvPr/>
        </p:nvSpPr>
        <p:spPr>
          <a:xfrm>
            <a:off x="1942920" y="3060330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/>
              <a:t>Spatial congruence</a:t>
            </a:r>
            <a:r>
              <a:rPr lang="en-US" sz="2200" dirty="0"/>
              <a:t>: Do phenotypically similar species </a:t>
            </a:r>
            <a:r>
              <a:rPr lang="en-US" sz="2200" b="1" dirty="0"/>
              <a:t>cooccur</a:t>
            </a:r>
            <a:r>
              <a:rPr lang="en-US" sz="2200" dirty="0"/>
              <a:t> more than expected at random?</a:t>
            </a:r>
            <a:endParaRPr lang="en-US" sz="2200" b="1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29F93AA-1C93-4430-96E8-F48F70CC77AA}"/>
              </a:ext>
            </a:extLst>
          </p:cNvPr>
          <p:cNvSpPr txBox="1"/>
          <p:nvPr/>
        </p:nvSpPr>
        <p:spPr>
          <a:xfrm>
            <a:off x="1942920" y="4053752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rgbClr val="FF0000"/>
                </a:solidFill>
              </a:rPr>
              <a:t>Niche similarity</a:t>
            </a:r>
            <a:r>
              <a:rPr lang="en-US" sz="2200" dirty="0">
                <a:solidFill>
                  <a:srgbClr val="FF0000"/>
                </a:solidFill>
              </a:rPr>
              <a:t>: Do phenotypically similar species have </a:t>
            </a:r>
            <a:r>
              <a:rPr lang="en-US" sz="2200" b="1" dirty="0">
                <a:solidFill>
                  <a:srgbClr val="FF0000"/>
                </a:solidFill>
              </a:rPr>
              <a:t>similar climatic niche</a:t>
            </a:r>
            <a:r>
              <a:rPr lang="en-US" sz="2200" dirty="0">
                <a:solidFill>
                  <a:srgbClr val="FF0000"/>
                </a:solidFill>
              </a:rPr>
              <a:t>?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6DB72B6-2D3B-42B3-80F8-37D821A629A8}"/>
              </a:ext>
            </a:extLst>
          </p:cNvPr>
          <p:cNvSpPr txBox="1"/>
          <p:nvPr/>
        </p:nvSpPr>
        <p:spPr>
          <a:xfrm>
            <a:off x="1942920" y="5042573"/>
            <a:ext cx="68025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Niche convergence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: Is the climatic niche of phenotypically similar species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more similar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 than expected from </a:t>
            </a: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shared ancestry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29" name="Objet 28">
            <a:extLst>
              <a:ext uri="{FF2B5EF4-FFF2-40B4-BE49-F238E27FC236}">
                <a16:creationId xmlns:a16="http://schemas.microsoft.com/office/drawing/2014/main" id="{FD02268E-3E8E-453E-A9DA-36CBD1732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657245"/>
              </p:ext>
            </p:extLst>
          </p:nvPr>
        </p:nvGraphicFramePr>
        <p:xfrm>
          <a:off x="8879770" y="2604602"/>
          <a:ext cx="3312230" cy="3047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r:id="rId4" imgW="1209960" imgH="1112400" progId="">
                  <p:embed/>
                </p:oleObj>
              </mc:Choice>
              <mc:Fallback>
                <p:oleObj r:id="rId4" imgW="1209960" imgH="1112400" progId="">
                  <p:embed/>
                  <p:pic>
                    <p:nvPicPr>
                      <p:cNvPr id="29" name="Objet 28">
                        <a:extLst>
                          <a:ext uri="{FF2B5EF4-FFF2-40B4-BE49-F238E27FC236}">
                            <a16:creationId xmlns:a16="http://schemas.microsoft.com/office/drawing/2014/main" id="{FD02268E-3E8E-453E-A9DA-36CBD1732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79770" y="2604602"/>
                        <a:ext cx="3312230" cy="3047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06278B6-B7FE-982D-B318-F8F1725EE35F}"/>
              </a:ext>
            </a:extLst>
          </p:cNvPr>
          <p:cNvSpPr/>
          <p:nvPr/>
        </p:nvSpPr>
        <p:spPr>
          <a:xfrm>
            <a:off x="1633576" y="956865"/>
            <a:ext cx="969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Can </a:t>
            </a:r>
            <a:r>
              <a:rPr lang="en-US" sz="2400" b="1" dirty="0"/>
              <a:t>mutualistic interactions </a:t>
            </a:r>
            <a:r>
              <a:rPr lang="en-US" sz="2400" dirty="0"/>
              <a:t>outweigh the effects                                              of </a:t>
            </a:r>
            <a:r>
              <a:rPr lang="en-US" sz="2400" b="1" dirty="0"/>
              <a:t>competition</a:t>
            </a:r>
            <a:r>
              <a:rPr lang="en-US" sz="2400" dirty="0"/>
              <a:t> at the </a:t>
            </a:r>
            <a:r>
              <a:rPr lang="en-US" sz="2400" b="1" dirty="0"/>
              <a:t>macroecological scale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11304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9560" y="1104564"/>
            <a:ext cx="111644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Do</a:t>
            </a:r>
            <a:r>
              <a:rPr lang="en-US" sz="2400" b="1" dirty="0"/>
              <a:t> mimicry rings </a:t>
            </a:r>
            <a:r>
              <a:rPr lang="en-US" sz="2400" dirty="0"/>
              <a:t>occupy different </a:t>
            </a:r>
            <a:r>
              <a:rPr lang="en-US" sz="2400" b="1" dirty="0"/>
              <a:t>climatic niche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  <a:p>
            <a:pPr marL="0" lvl="1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B40382-C54E-485D-AA25-8AB3DEB3AA1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similarity</a:t>
            </a:r>
            <a:endParaRPr lang="fr-FR" sz="3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508DDEA-058B-44A6-9519-BFDFD372557D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4F3CCB1-8006-428B-BF9D-4B75BE7BC863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777686-2A3E-E0D0-714F-19F090280EB3}"/>
              </a:ext>
            </a:extLst>
          </p:cNvPr>
          <p:cNvSpPr/>
          <p:nvPr/>
        </p:nvSpPr>
        <p:spPr>
          <a:xfrm>
            <a:off x="569320" y="2020652"/>
            <a:ext cx="6773175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2400" b="1" dirty="0">
                <a:solidFill>
                  <a:prstClr val="black"/>
                </a:solidFill>
              </a:rPr>
              <a:t>Global</a:t>
            </a:r>
            <a:r>
              <a:rPr lang="fr-FR" sz="2400" dirty="0">
                <a:solidFill>
                  <a:prstClr val="black"/>
                </a:solidFill>
              </a:rPr>
              <a:t>: perMANOVA, R² = 0.41, p</a:t>
            </a:r>
            <a:r>
              <a:rPr lang="en-US" sz="2400" dirty="0">
                <a:solidFill>
                  <a:prstClr val="black"/>
                </a:solidFill>
              </a:rPr>
              <a:t> = 0.001</a:t>
            </a:r>
            <a:r>
              <a:rPr lang="fr-FR" sz="2400" dirty="0">
                <a:solidFill>
                  <a:prstClr val="black"/>
                </a:solidFill>
              </a:rPr>
              <a:t> </a:t>
            </a:r>
          </a:p>
          <a:p>
            <a:pPr lvl="0">
              <a:defRPr/>
            </a:pPr>
            <a:endParaRPr lang="fr-FR" sz="800" dirty="0">
              <a:solidFill>
                <a:prstClr val="black"/>
              </a:solidFill>
            </a:endParaRPr>
          </a:p>
          <a:p>
            <a:pPr lvl="0">
              <a:defRPr/>
            </a:pPr>
            <a:endParaRPr lang="fr-FR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Per ring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marL="72390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81.0% pairs with p &lt; 0.05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66.4% pairs with p &lt; 0.001</a:t>
            </a: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Next: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Is this pattern due to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shared ancestry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or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evolutionary convergence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17CF01-2190-8829-FA1D-CF314DED9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31" y="1906635"/>
            <a:ext cx="699525" cy="571131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92237796-B417-FC78-1D12-9D740EDAF455}"/>
              </a:ext>
            </a:extLst>
          </p:cNvPr>
          <p:cNvGrpSpPr/>
          <p:nvPr/>
        </p:nvGrpSpPr>
        <p:grpSpPr>
          <a:xfrm>
            <a:off x="6872838" y="1689424"/>
            <a:ext cx="5181124" cy="4540228"/>
            <a:chOff x="6872838" y="1689424"/>
            <a:chExt cx="5181124" cy="454022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AE6EDA34-7A37-A80C-87E6-D30EA0FF5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2881"/>
            <a:stretch/>
          </p:blipFill>
          <p:spPr bwMode="auto">
            <a:xfrm>
              <a:off x="6872838" y="1689424"/>
              <a:ext cx="5181124" cy="4540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249223-6962-C159-4249-239580A3B34A}"/>
                </a:ext>
              </a:extLst>
            </p:cNvPr>
            <p:cNvSpPr/>
            <p:nvPr/>
          </p:nvSpPr>
          <p:spPr>
            <a:xfrm>
              <a:off x="11154512" y="1802056"/>
              <a:ext cx="433754" cy="43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33612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9560" y="1104564"/>
            <a:ext cx="111644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Do</a:t>
            </a:r>
            <a:r>
              <a:rPr lang="en-US" sz="2400" b="1" dirty="0"/>
              <a:t> mimicry rings </a:t>
            </a:r>
            <a:r>
              <a:rPr lang="en-US" sz="2400" dirty="0"/>
              <a:t>occupy different </a:t>
            </a:r>
            <a:r>
              <a:rPr lang="en-US" sz="2400" b="1" dirty="0"/>
              <a:t>climatic niche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  <a:p>
            <a:pPr marL="0" lvl="1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B40382-C54E-485D-AA25-8AB3DEB3AA1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similarity</a:t>
            </a:r>
            <a:endParaRPr lang="fr-FR" sz="3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2663FA-B98C-4C06-9EEB-3E9CE2F3475C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30C0EEA-A27D-4D60-887D-B6EEA691B5FF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B8EB99-B59B-3551-4E1A-653305C7BC2C}"/>
              </a:ext>
            </a:extLst>
          </p:cNvPr>
          <p:cNvSpPr/>
          <p:nvPr/>
        </p:nvSpPr>
        <p:spPr>
          <a:xfrm>
            <a:off x="569320" y="2020652"/>
            <a:ext cx="6773175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2400" b="1" dirty="0">
                <a:solidFill>
                  <a:prstClr val="black"/>
                </a:solidFill>
              </a:rPr>
              <a:t>Global</a:t>
            </a:r>
            <a:r>
              <a:rPr lang="fr-FR" sz="2400" dirty="0">
                <a:solidFill>
                  <a:prstClr val="black"/>
                </a:solidFill>
              </a:rPr>
              <a:t>: perMANOVA, R² = 0.41, p</a:t>
            </a:r>
            <a:r>
              <a:rPr lang="en-US" sz="2400" dirty="0">
                <a:solidFill>
                  <a:prstClr val="black"/>
                </a:solidFill>
              </a:rPr>
              <a:t> = 0.001</a:t>
            </a:r>
            <a:r>
              <a:rPr lang="fr-FR" sz="2400" dirty="0">
                <a:solidFill>
                  <a:prstClr val="black"/>
                </a:solidFill>
              </a:rPr>
              <a:t> </a:t>
            </a:r>
          </a:p>
          <a:p>
            <a:pPr lvl="0">
              <a:defRPr/>
            </a:pPr>
            <a:endParaRPr lang="fr-FR" sz="800" dirty="0">
              <a:solidFill>
                <a:prstClr val="black"/>
              </a:solidFill>
            </a:endParaRPr>
          </a:p>
          <a:p>
            <a:pPr lvl="0">
              <a:defRPr/>
            </a:pPr>
            <a:endParaRPr lang="fr-FR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fr-FR" sz="2400" b="1" dirty="0"/>
              <a:t>Per ring</a:t>
            </a:r>
            <a:r>
              <a:rPr lang="fr-FR" sz="2400" dirty="0"/>
              <a:t>:</a:t>
            </a:r>
          </a:p>
          <a:p>
            <a:pPr marL="72390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81.0% pairs with p &lt; 0.05</a:t>
            </a:r>
            <a:endParaRPr lang="fr-FR" sz="2400" dirty="0">
              <a:solidFill>
                <a:prstClr val="black"/>
              </a:solidFill>
            </a:endParaRP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66.4% pairs with p &lt; 0.001</a:t>
            </a: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Next: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Is this pattern due to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shared ancestry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or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evolutionary convergence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9EB3A9-839C-2C15-5613-7909672CB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31" y="1906635"/>
            <a:ext cx="699525" cy="571131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6CFB6F81-E90F-0823-7563-C94D92734BF1}"/>
              </a:ext>
            </a:extLst>
          </p:cNvPr>
          <p:cNvGrpSpPr/>
          <p:nvPr/>
        </p:nvGrpSpPr>
        <p:grpSpPr>
          <a:xfrm>
            <a:off x="6872838" y="1689424"/>
            <a:ext cx="5181124" cy="4540228"/>
            <a:chOff x="6872838" y="1689424"/>
            <a:chExt cx="5181124" cy="4540228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A417B890-0F08-D51D-A017-04C667A970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2881"/>
            <a:stretch/>
          </p:blipFill>
          <p:spPr bwMode="auto">
            <a:xfrm>
              <a:off x="6872838" y="1689424"/>
              <a:ext cx="5181124" cy="4540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7E4E9D5-0259-E0C9-3182-222B237AE52A}"/>
                </a:ext>
              </a:extLst>
            </p:cNvPr>
            <p:cNvSpPr/>
            <p:nvPr/>
          </p:nvSpPr>
          <p:spPr>
            <a:xfrm>
              <a:off x="11154512" y="1802056"/>
              <a:ext cx="433754" cy="43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02023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9560" y="1104564"/>
            <a:ext cx="111644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Do</a:t>
            </a:r>
            <a:r>
              <a:rPr lang="en-US" sz="2400" b="1" dirty="0"/>
              <a:t> mimicry rings </a:t>
            </a:r>
            <a:r>
              <a:rPr lang="en-US" sz="2400" dirty="0"/>
              <a:t>occupy different </a:t>
            </a:r>
            <a:r>
              <a:rPr lang="en-US" sz="2400" b="1" dirty="0"/>
              <a:t>climatic niche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  <a:p>
            <a:pPr marL="0" lvl="1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B40382-C54E-485D-AA25-8AB3DEB3AA1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similarity</a:t>
            </a:r>
            <a:endParaRPr lang="fr-FR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F9779C-9C08-4DF5-B499-3923B013CAF3}"/>
              </a:ext>
            </a:extLst>
          </p:cNvPr>
          <p:cNvSpPr/>
          <p:nvPr/>
        </p:nvSpPr>
        <p:spPr>
          <a:xfrm>
            <a:off x="569320" y="2020652"/>
            <a:ext cx="6773175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2400" b="1" dirty="0">
                <a:solidFill>
                  <a:prstClr val="black"/>
                </a:solidFill>
              </a:rPr>
              <a:t>Global</a:t>
            </a:r>
            <a:r>
              <a:rPr lang="fr-FR" sz="2400" dirty="0">
                <a:solidFill>
                  <a:prstClr val="black"/>
                </a:solidFill>
              </a:rPr>
              <a:t>: perMANOVA, R² = 0.41, p</a:t>
            </a:r>
            <a:r>
              <a:rPr lang="en-US" sz="2400" dirty="0">
                <a:solidFill>
                  <a:prstClr val="black"/>
                </a:solidFill>
              </a:rPr>
              <a:t> = 0.001</a:t>
            </a:r>
            <a:r>
              <a:rPr lang="fr-FR" sz="2400" dirty="0">
                <a:solidFill>
                  <a:prstClr val="black"/>
                </a:solidFill>
              </a:rPr>
              <a:t> </a:t>
            </a:r>
          </a:p>
          <a:p>
            <a:pPr lvl="0">
              <a:defRPr/>
            </a:pPr>
            <a:endParaRPr lang="fr-FR" sz="800" dirty="0">
              <a:solidFill>
                <a:prstClr val="black"/>
              </a:solidFill>
            </a:endParaRPr>
          </a:p>
          <a:p>
            <a:pPr lvl="0">
              <a:defRPr/>
            </a:pPr>
            <a:endParaRPr lang="fr-FR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fr-FR" sz="2400" b="1" dirty="0"/>
              <a:t>Per ring</a:t>
            </a:r>
            <a:r>
              <a:rPr lang="fr-FR" sz="2400" dirty="0"/>
              <a:t>:</a:t>
            </a:r>
          </a:p>
          <a:p>
            <a:pPr marL="72390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81.0% pairs with p &lt; 0.05</a:t>
            </a:r>
            <a:endParaRPr lang="fr-FR" sz="2400" dirty="0">
              <a:solidFill>
                <a:prstClr val="black"/>
              </a:solidFill>
            </a:endParaRP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66.4% pairs with p &lt; 0.001</a:t>
            </a: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b="1" dirty="0">
                <a:solidFill>
                  <a:prstClr val="black"/>
                </a:solidFill>
              </a:rPr>
              <a:t>Next:</a:t>
            </a:r>
            <a:r>
              <a:rPr lang="en-US" sz="2400" dirty="0">
                <a:solidFill>
                  <a:prstClr val="black"/>
                </a:solidFill>
              </a:rPr>
              <a:t> Is this pattern due to </a:t>
            </a:r>
            <a:r>
              <a:rPr lang="en-US" sz="2400" b="1" dirty="0">
                <a:solidFill>
                  <a:prstClr val="black"/>
                </a:solidFill>
              </a:rPr>
              <a:t>shared ancestry </a:t>
            </a:r>
            <a:r>
              <a:rPr lang="en-US" sz="2400" dirty="0">
                <a:solidFill>
                  <a:prstClr val="black"/>
                </a:solidFill>
              </a:rPr>
              <a:t>or </a:t>
            </a:r>
            <a:r>
              <a:rPr lang="en-US" sz="2400" b="1" dirty="0">
                <a:solidFill>
                  <a:prstClr val="black"/>
                </a:solidFill>
              </a:rPr>
              <a:t>evolutionary convergence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  <a:p>
            <a:pPr marL="723900" lvl="0" indent="-3683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69EEB3A-4FD9-4581-8CC4-876077518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31" y="1906635"/>
            <a:ext cx="699525" cy="57113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ABFC521-F7CA-49E2-8AC6-173919DF0D20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DC621-F0EF-44A9-A86A-F8A87444CB3B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59F6D05-91AF-BE5F-1CD9-7E6187C27F03}"/>
              </a:ext>
            </a:extLst>
          </p:cNvPr>
          <p:cNvGrpSpPr/>
          <p:nvPr/>
        </p:nvGrpSpPr>
        <p:grpSpPr>
          <a:xfrm>
            <a:off x="6872838" y="1689424"/>
            <a:ext cx="5181124" cy="4540228"/>
            <a:chOff x="6872838" y="1689424"/>
            <a:chExt cx="5181124" cy="454022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CF65F624-CB37-775A-8110-CB13DD2FF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2881"/>
            <a:stretch/>
          </p:blipFill>
          <p:spPr bwMode="auto">
            <a:xfrm>
              <a:off x="6872838" y="1689424"/>
              <a:ext cx="5181124" cy="4540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7F6D0C-5A2F-46D3-B8F5-608E89A52BBF}"/>
                </a:ext>
              </a:extLst>
            </p:cNvPr>
            <p:cNvSpPr/>
            <p:nvPr/>
          </p:nvSpPr>
          <p:spPr>
            <a:xfrm>
              <a:off x="11154512" y="1802056"/>
              <a:ext cx="433754" cy="437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98727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2057945" y="1756638"/>
            <a:ext cx="6491152" cy="1778949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2400"/>
          </a:p>
          <a:p>
            <a:pPr lvl="1">
              <a:buFontTx/>
              <a:buChar char="-"/>
            </a:pPr>
            <a:endParaRPr lang="en-US" sz="1400" i="1">
              <a:solidFill>
                <a:srgbClr val="FF0000"/>
              </a:solidFill>
            </a:endParaRPr>
          </a:p>
          <a:p>
            <a:pPr lvl="1">
              <a:buFontTx/>
              <a:buChar char="-"/>
            </a:pPr>
            <a:endParaRPr lang="en-US" sz="1400" i="1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1400" b="1"/>
          </a:p>
          <a:p>
            <a:pPr marL="457200" lvl="1" indent="0">
              <a:buNone/>
            </a:pPr>
            <a:endParaRPr lang="en-US" sz="1400" b="1"/>
          </a:p>
          <a:p>
            <a:pPr marL="0" indent="0">
              <a:buNone/>
            </a:pPr>
            <a:endParaRPr lang="en-US" sz="1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F41A9D-43D2-4BF3-9E73-7F0E77E1B9BF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DE09DB3-E8CF-494D-B159-2994BF869848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DA6826B-24CC-4BDA-8763-2A5375B128DB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Objectives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AAC9B5C-8481-4BB9-A72C-84971AC18880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277E04E-3070-498D-A092-F4826E171B81}"/>
              </a:ext>
            </a:extLst>
          </p:cNvPr>
          <p:cNvSpPr txBox="1"/>
          <p:nvPr/>
        </p:nvSpPr>
        <p:spPr>
          <a:xfrm>
            <a:off x="1902254" y="2066908"/>
            <a:ext cx="6761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/>
              <a:t>Biodiversity patterns</a:t>
            </a:r>
            <a:r>
              <a:rPr lang="en-US" sz="2200" dirty="0"/>
              <a:t>: Are large-scale </a:t>
            </a:r>
            <a:r>
              <a:rPr lang="en-US" sz="2200" b="1" dirty="0"/>
              <a:t>biodiversity patterns </a:t>
            </a:r>
            <a:r>
              <a:rPr lang="en-US" sz="2200" dirty="0"/>
              <a:t>different between tribes?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62F082FF-C134-4734-801A-81EB34D90A86}"/>
              </a:ext>
            </a:extLst>
          </p:cNvPr>
          <p:cNvGrpSpPr/>
          <p:nvPr/>
        </p:nvGrpSpPr>
        <p:grpSpPr>
          <a:xfrm>
            <a:off x="688258" y="313453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26" name="Chevron 14">
              <a:extLst>
                <a:ext uri="{FF2B5EF4-FFF2-40B4-BE49-F238E27FC236}">
                  <a16:creationId xmlns:a16="http://schemas.microsoft.com/office/drawing/2014/main" id="{8E402B40-F2BC-4D24-B46F-45E19D55C4CF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55C3CF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Chevron 4">
              <a:extLst>
                <a:ext uri="{FF2B5EF4-FFF2-40B4-BE49-F238E27FC236}">
                  <a16:creationId xmlns:a16="http://schemas.microsoft.com/office/drawing/2014/main" id="{946CF00F-BFC0-4609-8D4A-4BF017970A8E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2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8901F4F1-5CBA-4595-BCD3-6E7980E62272}"/>
              </a:ext>
            </a:extLst>
          </p:cNvPr>
          <p:cNvGrpSpPr/>
          <p:nvPr/>
        </p:nvGrpSpPr>
        <p:grpSpPr>
          <a:xfrm>
            <a:off x="679258" y="211578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32" name="Chevron 14">
              <a:extLst>
                <a:ext uri="{FF2B5EF4-FFF2-40B4-BE49-F238E27FC236}">
                  <a16:creationId xmlns:a16="http://schemas.microsoft.com/office/drawing/2014/main" id="{A37673F2-6B20-42B6-9EBA-6E271E8F3F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7395D3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Chevron 4">
              <a:extLst>
                <a:ext uri="{FF2B5EF4-FFF2-40B4-BE49-F238E27FC236}">
                  <a16:creationId xmlns:a16="http://schemas.microsoft.com/office/drawing/2014/main" id="{158D7E0B-5B9E-48E6-84DE-2E4EB3D7505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/>
                <a:t>1</a:t>
              </a:r>
              <a:endParaRPr lang="en-US" sz="4400" kern="1200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BCEA432D-AA2B-461B-87F5-28DF5983998F}"/>
              </a:ext>
            </a:extLst>
          </p:cNvPr>
          <p:cNvGrpSpPr/>
          <p:nvPr/>
        </p:nvGrpSpPr>
        <p:grpSpPr>
          <a:xfrm>
            <a:off x="683759" y="4140842"/>
            <a:ext cx="854662" cy="906612"/>
            <a:chOff x="0" y="3087"/>
            <a:chExt cx="1366409" cy="1931458"/>
          </a:xfrm>
          <a:solidFill>
            <a:srgbClr val="50C8A7"/>
          </a:solidFill>
        </p:grpSpPr>
        <p:sp>
          <p:nvSpPr>
            <p:cNvPr id="35" name="Chevron 14">
              <a:extLst>
                <a:ext uri="{FF2B5EF4-FFF2-40B4-BE49-F238E27FC236}">
                  <a16:creationId xmlns:a16="http://schemas.microsoft.com/office/drawing/2014/main" id="{004EE9CB-8415-4DBB-9C87-48735E2E8B89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grpFill/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Chevron 4">
              <a:extLst>
                <a:ext uri="{FF2B5EF4-FFF2-40B4-BE49-F238E27FC236}">
                  <a16:creationId xmlns:a16="http://schemas.microsoft.com/office/drawing/2014/main" id="{884D2128-E65D-41F8-A253-18DCFFEE6FCD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3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0B2EA8DA-E5F0-4ED5-916A-36CAB40B3D8C}"/>
              </a:ext>
            </a:extLst>
          </p:cNvPr>
          <p:cNvGrpSpPr/>
          <p:nvPr/>
        </p:nvGrpSpPr>
        <p:grpSpPr>
          <a:xfrm>
            <a:off x="688258" y="5180585"/>
            <a:ext cx="854662" cy="906612"/>
            <a:chOff x="0" y="3087"/>
            <a:chExt cx="1366409" cy="1931458"/>
          </a:xfrm>
          <a:solidFill>
            <a:srgbClr val="5B9BD5"/>
          </a:solidFill>
        </p:grpSpPr>
        <p:sp>
          <p:nvSpPr>
            <p:cNvPr id="38" name="Chevron 14">
              <a:extLst>
                <a:ext uri="{FF2B5EF4-FFF2-40B4-BE49-F238E27FC236}">
                  <a16:creationId xmlns:a16="http://schemas.microsoft.com/office/drawing/2014/main" id="{2FC43F2C-0C19-4338-AF9E-7BE63942E0BD}"/>
                </a:ext>
              </a:extLst>
            </p:cNvPr>
            <p:cNvSpPr/>
            <p:nvPr/>
          </p:nvSpPr>
          <p:spPr>
            <a:xfrm rot="5400000">
              <a:off x="-289718" y="292805"/>
              <a:ext cx="1931458" cy="1352020"/>
            </a:xfrm>
            <a:prstGeom prst="chevron">
              <a:avLst>
                <a:gd name="adj" fmla="val 29332"/>
              </a:avLst>
            </a:prstGeom>
            <a:solidFill>
              <a:srgbClr val="4ABA46"/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Chevron 4">
              <a:extLst>
                <a:ext uri="{FF2B5EF4-FFF2-40B4-BE49-F238E27FC236}">
                  <a16:creationId xmlns:a16="http://schemas.microsoft.com/office/drawing/2014/main" id="{9F1B1544-14CA-43D0-8ABD-B8F0D8BDED01}"/>
                </a:ext>
              </a:extLst>
            </p:cNvPr>
            <p:cNvSpPr txBox="1"/>
            <p:nvPr/>
          </p:nvSpPr>
          <p:spPr>
            <a:xfrm>
              <a:off x="14389" y="929120"/>
              <a:ext cx="1352020" cy="5794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495" tIns="23495" rIns="23495" bIns="23495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/>
                <a:t>4</a:t>
              </a: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32994323-69F3-4EA6-B9FC-A80DB48B0A26}"/>
              </a:ext>
            </a:extLst>
          </p:cNvPr>
          <p:cNvSpPr txBox="1"/>
          <p:nvPr/>
        </p:nvSpPr>
        <p:spPr>
          <a:xfrm>
            <a:off x="1942920" y="3060330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/>
              <a:t>Spatial congruence</a:t>
            </a:r>
            <a:r>
              <a:rPr lang="en-US" sz="2200" dirty="0"/>
              <a:t>: Do phenotypically similar species </a:t>
            </a:r>
            <a:r>
              <a:rPr lang="en-US" sz="2200" b="1" dirty="0"/>
              <a:t>cooccur</a:t>
            </a:r>
            <a:r>
              <a:rPr lang="en-US" sz="2200" dirty="0"/>
              <a:t> more than expected at random?</a:t>
            </a:r>
            <a:endParaRPr lang="en-US" sz="2200" b="1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29F93AA-1C93-4430-96E8-F48F70CC77AA}"/>
              </a:ext>
            </a:extLst>
          </p:cNvPr>
          <p:cNvSpPr txBox="1"/>
          <p:nvPr/>
        </p:nvSpPr>
        <p:spPr>
          <a:xfrm>
            <a:off x="1942920" y="4053752"/>
            <a:ext cx="680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/>
              <a:t>Niche similarity</a:t>
            </a:r>
            <a:r>
              <a:rPr lang="en-US" sz="2200" dirty="0"/>
              <a:t>: Do phenotypically similar species have </a:t>
            </a:r>
            <a:r>
              <a:rPr lang="en-US" sz="2200" b="1" dirty="0"/>
              <a:t>similar climatic niche</a:t>
            </a:r>
            <a:r>
              <a:rPr lang="en-US" sz="2200" dirty="0"/>
              <a:t>?</a:t>
            </a:r>
            <a:endParaRPr lang="en-US" sz="2200" b="1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6DB72B6-2D3B-42B3-80F8-37D821A629A8}"/>
              </a:ext>
            </a:extLst>
          </p:cNvPr>
          <p:cNvSpPr txBox="1"/>
          <p:nvPr/>
        </p:nvSpPr>
        <p:spPr>
          <a:xfrm>
            <a:off x="1942920" y="5042573"/>
            <a:ext cx="68025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rgbClr val="FF0000"/>
                </a:solidFill>
              </a:rPr>
              <a:t>Niche convergence</a:t>
            </a:r>
            <a:r>
              <a:rPr lang="en-US" sz="2200" dirty="0">
                <a:solidFill>
                  <a:srgbClr val="FF0000"/>
                </a:solidFill>
              </a:rPr>
              <a:t>: Is the climatic niche of phenotypically similar species </a:t>
            </a:r>
            <a:r>
              <a:rPr lang="en-US" sz="2200" b="1" dirty="0">
                <a:solidFill>
                  <a:srgbClr val="FF0000"/>
                </a:solidFill>
              </a:rPr>
              <a:t>more similar</a:t>
            </a:r>
            <a:r>
              <a:rPr lang="en-US" sz="2200" dirty="0">
                <a:solidFill>
                  <a:srgbClr val="FF0000"/>
                </a:solidFill>
              </a:rPr>
              <a:t> than expected from </a:t>
            </a:r>
            <a:r>
              <a:rPr lang="en-US" sz="2200" b="1" dirty="0">
                <a:solidFill>
                  <a:srgbClr val="FF0000"/>
                </a:solidFill>
              </a:rPr>
              <a:t>shared ancestry</a:t>
            </a:r>
            <a:r>
              <a:rPr lang="en-US" sz="2200" dirty="0">
                <a:solidFill>
                  <a:srgbClr val="FF0000"/>
                </a:solidFill>
              </a:rPr>
              <a:t>?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29" name="Objet 28">
            <a:extLst>
              <a:ext uri="{FF2B5EF4-FFF2-40B4-BE49-F238E27FC236}">
                <a16:creationId xmlns:a16="http://schemas.microsoft.com/office/drawing/2014/main" id="{BE3FAE99-29E0-429B-B201-CE8AAAE8AC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657245"/>
              </p:ext>
            </p:extLst>
          </p:nvPr>
        </p:nvGraphicFramePr>
        <p:xfrm>
          <a:off x="8879770" y="2604602"/>
          <a:ext cx="3312230" cy="3047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r:id="rId4" imgW="1209960" imgH="1112400" progId="">
                  <p:embed/>
                </p:oleObj>
              </mc:Choice>
              <mc:Fallback>
                <p:oleObj r:id="rId4" imgW="1209960" imgH="1112400" progId="">
                  <p:embed/>
                  <p:pic>
                    <p:nvPicPr>
                      <p:cNvPr id="29" name="Objet 28">
                        <a:extLst>
                          <a:ext uri="{FF2B5EF4-FFF2-40B4-BE49-F238E27FC236}">
                            <a16:creationId xmlns:a16="http://schemas.microsoft.com/office/drawing/2014/main" id="{BE3FAE99-29E0-429B-B201-CE8AAAE8AC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79770" y="2604602"/>
                        <a:ext cx="3312230" cy="3047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F62D090-F494-68B0-687A-3A8E66B85FCE}"/>
              </a:ext>
            </a:extLst>
          </p:cNvPr>
          <p:cNvSpPr/>
          <p:nvPr/>
        </p:nvSpPr>
        <p:spPr>
          <a:xfrm>
            <a:off x="1633576" y="956865"/>
            <a:ext cx="969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Can </a:t>
            </a:r>
            <a:r>
              <a:rPr lang="en-US" sz="2400" b="1" dirty="0"/>
              <a:t>mutualistic interactions </a:t>
            </a:r>
            <a:r>
              <a:rPr lang="en-US" sz="2400" dirty="0"/>
              <a:t>outweigh the effects                                              of </a:t>
            </a:r>
            <a:r>
              <a:rPr lang="en-US" sz="2400" b="1" dirty="0"/>
              <a:t>competition</a:t>
            </a:r>
            <a:r>
              <a:rPr lang="en-US" sz="2400" dirty="0"/>
              <a:t> at the </a:t>
            </a:r>
            <a:r>
              <a:rPr lang="en-US" sz="2400" b="1" dirty="0"/>
              <a:t>macroecological scale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41998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9560" y="1104564"/>
            <a:ext cx="1116444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400" b="1" dirty="0"/>
              <a:t>Question: </a:t>
            </a:r>
            <a:r>
              <a:rPr lang="en-US" sz="2400" dirty="0">
                <a:solidFill>
                  <a:prstClr val="black"/>
                </a:solidFill>
              </a:rPr>
              <a:t>Is this pattern due to </a:t>
            </a:r>
            <a:r>
              <a:rPr lang="en-US" sz="2400" b="1" dirty="0">
                <a:solidFill>
                  <a:srgbClr val="FF0000"/>
                </a:solidFill>
              </a:rPr>
              <a:t>shared ancestry </a:t>
            </a:r>
            <a:r>
              <a:rPr lang="en-US" sz="2400" dirty="0">
                <a:solidFill>
                  <a:prstClr val="black"/>
                </a:solidFill>
              </a:rPr>
              <a:t>or </a:t>
            </a:r>
            <a:r>
              <a:rPr lang="en-US" sz="2400" b="1" dirty="0">
                <a:solidFill>
                  <a:prstClr val="black"/>
                </a:solidFill>
              </a:rPr>
              <a:t>evolutionary convergence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  <a:p>
            <a:pPr marL="0" lvl="1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B40382-C54E-485D-AA25-8AB3DEB3AA1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evolution</a:t>
            </a:r>
            <a:endParaRPr lang="fr-FR" sz="3600" b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7D0B3B8-550D-44C5-B8A5-B941584A6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45" y="1824636"/>
            <a:ext cx="7243614" cy="40309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E131318-AF45-4284-88B1-F1192E4CA38B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51A623-7FD4-45C9-B09F-A0AB339708A1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410590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Ellipse 64">
            <a:extLst>
              <a:ext uri="{FF2B5EF4-FFF2-40B4-BE49-F238E27FC236}">
                <a16:creationId xmlns:a16="http://schemas.microsoft.com/office/drawing/2014/main" id="{F1209A56-0F6C-47B9-A87D-B22E9E37F947}"/>
              </a:ext>
            </a:extLst>
          </p:cNvPr>
          <p:cNvSpPr/>
          <p:nvPr/>
        </p:nvSpPr>
        <p:spPr>
          <a:xfrm rot="16725120">
            <a:off x="2486440" y="2121193"/>
            <a:ext cx="2112769" cy="1797977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A716783-D815-4069-ADD3-B91552A150E0}"/>
              </a:ext>
            </a:extLst>
          </p:cNvPr>
          <p:cNvSpPr/>
          <p:nvPr/>
        </p:nvSpPr>
        <p:spPr>
          <a:xfrm rot="2216373">
            <a:off x="4279178" y="1964591"/>
            <a:ext cx="1844898" cy="2176914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2" descr="SpongeBob SquarePants (character) - Wikipedia">
            <a:extLst>
              <a:ext uri="{FF2B5EF4-FFF2-40B4-BE49-F238E27FC236}">
                <a16:creationId xmlns:a16="http://schemas.microsoft.com/office/drawing/2014/main" id="{29378E40-9191-4602-930A-ED0C4D00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2509" y="224438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D42529B-2C65-4176-BA7F-F0550B66C5FB}"/>
              </a:ext>
            </a:extLst>
          </p:cNvPr>
          <p:cNvCxnSpPr>
            <a:cxnSpLocks/>
          </p:cNvCxnSpPr>
          <p:nvPr/>
        </p:nvCxnSpPr>
        <p:spPr>
          <a:xfrm flipH="1" flipV="1">
            <a:off x="1923208" y="3019208"/>
            <a:ext cx="918426" cy="11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868E944B-6C7F-4FB2-9880-0F1581E68CFE}"/>
              </a:ext>
            </a:extLst>
          </p:cNvPr>
          <p:cNvCxnSpPr>
            <a:cxnSpLocks/>
          </p:cNvCxnSpPr>
          <p:nvPr/>
        </p:nvCxnSpPr>
        <p:spPr>
          <a:xfrm flipH="1" flipV="1">
            <a:off x="5994023" y="3053891"/>
            <a:ext cx="920765" cy="26617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7308878" y="1397010"/>
            <a:ext cx="0" cy="4799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ZoneTexte 128">
            <a:extLst>
              <a:ext uri="{FF2B5EF4-FFF2-40B4-BE49-F238E27FC236}">
                <a16:creationId xmlns:a16="http://schemas.microsoft.com/office/drawing/2014/main" id="{7607D465-1828-43F7-B9D9-1C2F6FCB0338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EE3A7BD7-8AC7-4782-B94E-579C1E3E0096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SpongeBob SquarePants (character) - Wikipedia">
            <a:extLst>
              <a:ext uri="{FF2B5EF4-FFF2-40B4-BE49-F238E27FC236}">
                <a16:creationId xmlns:a16="http://schemas.microsoft.com/office/drawing/2014/main" id="{868806E0-1719-48DA-829E-4567AD52F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70162" y="320610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SpongeBob SquarePants (character) - Wikipedia">
            <a:extLst>
              <a:ext uri="{FF2B5EF4-FFF2-40B4-BE49-F238E27FC236}">
                <a16:creationId xmlns:a16="http://schemas.microsoft.com/office/drawing/2014/main" id="{4FF925DD-EDD0-4A0F-9271-C2C2B2647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81260" y="2839821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SpongeBob SquarePants (character) - Wikipedia">
            <a:extLst>
              <a:ext uri="{FF2B5EF4-FFF2-40B4-BE49-F238E27FC236}">
                <a16:creationId xmlns:a16="http://schemas.microsoft.com/office/drawing/2014/main" id="{1BE23833-BD14-4927-AC9C-12691C196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0143" y="2508305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SpongeBob SquarePants (character) - Wikipedia">
            <a:extLst>
              <a:ext uri="{FF2B5EF4-FFF2-40B4-BE49-F238E27FC236}">
                <a16:creationId xmlns:a16="http://schemas.microsoft.com/office/drawing/2014/main" id="{E12AB569-6F1D-4D9E-9876-112EB071A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61042" y="3451167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Image 149">
            <a:extLst>
              <a:ext uri="{FF2B5EF4-FFF2-40B4-BE49-F238E27FC236}">
                <a16:creationId xmlns:a16="http://schemas.microsoft.com/office/drawing/2014/main" id="{9A532F2D-BDDA-4125-BF19-2F3A4B8B3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1989" y="2472909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4" name="Image 153">
            <a:extLst>
              <a:ext uri="{FF2B5EF4-FFF2-40B4-BE49-F238E27FC236}">
                <a16:creationId xmlns:a16="http://schemas.microsoft.com/office/drawing/2014/main" id="{EE28C087-A546-49E6-94DA-44EC6FE43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3140" y="3295865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5" name="Image 154">
            <a:extLst>
              <a:ext uri="{FF2B5EF4-FFF2-40B4-BE49-F238E27FC236}">
                <a16:creationId xmlns:a16="http://schemas.microsoft.com/office/drawing/2014/main" id="{740702BA-9A0E-4953-8816-7171AAEC9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6950" y="3091975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6" name="Image 155">
            <a:extLst>
              <a:ext uri="{FF2B5EF4-FFF2-40B4-BE49-F238E27FC236}">
                <a16:creationId xmlns:a16="http://schemas.microsoft.com/office/drawing/2014/main" id="{A15129A3-9AA9-4DD1-8A1F-EAABC308B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46391" y="2357459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Context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0D0701A-A663-4D3F-9E6B-434340DE3492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E4518B9-B1D7-48E5-8015-298057278166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4813E4B-2D4D-C892-05AD-46241688E6C1}"/>
              </a:ext>
            </a:extLst>
          </p:cNvPr>
          <p:cNvSpPr txBox="1"/>
          <p:nvPr/>
        </p:nvSpPr>
        <p:spPr>
          <a:xfrm>
            <a:off x="7974206" y="906963"/>
            <a:ext cx="166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Mutualism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A4D5025-6EFB-E2F8-65AF-81657CE945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124" y="843941"/>
            <a:ext cx="570236" cy="56524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E306EF7-AA98-333F-A467-58076A1EB3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302" y="843941"/>
            <a:ext cx="570236" cy="56524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B6162A2-8732-AE52-741D-97E650CCAD3C}"/>
              </a:ext>
            </a:extLst>
          </p:cNvPr>
          <p:cNvSpPr txBox="1"/>
          <p:nvPr/>
        </p:nvSpPr>
        <p:spPr>
          <a:xfrm>
            <a:off x="10521420" y="718837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FCDB50-2551-5138-386F-D0C8D53D4E6F}"/>
              </a:ext>
            </a:extLst>
          </p:cNvPr>
          <p:cNvSpPr txBox="1"/>
          <p:nvPr/>
        </p:nvSpPr>
        <p:spPr>
          <a:xfrm>
            <a:off x="2686298" y="933010"/>
            <a:ext cx="297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Competition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6F88858-CD13-1D67-D0AA-F1E54BF2A2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76" y="903620"/>
            <a:ext cx="493792" cy="49138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6D508DE-E2F7-45A8-7DA1-3137E0FF41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32" y="908925"/>
            <a:ext cx="487831" cy="48544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29A72CD-656C-C679-8B47-078E302E9634}"/>
              </a:ext>
            </a:extLst>
          </p:cNvPr>
          <p:cNvSpPr txBox="1"/>
          <p:nvPr/>
        </p:nvSpPr>
        <p:spPr>
          <a:xfrm>
            <a:off x="5540000" y="719000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21004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9560" y="1104564"/>
            <a:ext cx="1116444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400" b="1" dirty="0"/>
              <a:t>Question: </a:t>
            </a:r>
            <a:r>
              <a:rPr lang="en-US" sz="2400" dirty="0">
                <a:solidFill>
                  <a:prstClr val="black"/>
                </a:solidFill>
              </a:rPr>
              <a:t>Is this pattern due </a:t>
            </a:r>
            <a:r>
              <a:rPr lang="en-US" sz="2400" dirty="0"/>
              <a:t>to </a:t>
            </a:r>
            <a:r>
              <a:rPr lang="en-US" sz="2400" b="1" dirty="0"/>
              <a:t>shared ancestry </a:t>
            </a:r>
            <a:r>
              <a:rPr lang="en-US" sz="2400" dirty="0">
                <a:solidFill>
                  <a:prstClr val="black"/>
                </a:solidFill>
              </a:rPr>
              <a:t>or </a:t>
            </a:r>
            <a:r>
              <a:rPr lang="en-US" sz="2400" b="1" dirty="0">
                <a:solidFill>
                  <a:srgbClr val="FF0000"/>
                </a:solidFill>
              </a:rPr>
              <a:t>evolutionary convergence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</a:p>
          <a:p>
            <a:pPr marL="0" lvl="1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605-BF3A-4F5C-B2B7-45DFA7D4EE1B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B40382-C54E-485D-AA25-8AB3DEB3AA1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evolution</a:t>
            </a:r>
            <a:endParaRPr lang="fr-FR" sz="36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89220F7-A578-42F8-9A89-53623C3A6C4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44" y="1832251"/>
            <a:ext cx="6591600" cy="408809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87A41B-8159-42A9-87C9-65EF5FE60839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CE95B75-2E49-4795-AED0-FE3F6DA7FE9A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407950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332FB8-1C8C-459F-9AE7-1A97373255B0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DBE025-19F9-4E52-81DD-BCE0A8888958}"/>
              </a:ext>
            </a:extLst>
          </p:cNvPr>
          <p:cNvSpPr/>
          <p:nvPr/>
        </p:nvSpPr>
        <p:spPr>
          <a:xfrm>
            <a:off x="559560" y="1104564"/>
            <a:ext cx="110115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Is the </a:t>
            </a:r>
            <a:r>
              <a:rPr lang="en-US" sz="2400" b="1" dirty="0"/>
              <a:t>climatic niche </a:t>
            </a:r>
            <a:r>
              <a:rPr lang="en-US" sz="2400" dirty="0"/>
              <a:t>of phenotypically similar species more similar than                              expected from the </a:t>
            </a:r>
            <a:r>
              <a:rPr lang="en-US" sz="2400" b="1" dirty="0"/>
              <a:t>phylogeny</a:t>
            </a:r>
            <a:r>
              <a:rPr lang="en-US" sz="2400" dirty="0"/>
              <a:t>?</a:t>
            </a:r>
          </a:p>
          <a:p>
            <a:pPr marL="0" lvl="1"/>
            <a:endParaRPr lang="en-US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7A1B6DE-418C-412D-A509-9D8FB6AB1C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078" y="1781717"/>
            <a:ext cx="4148358" cy="432916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D4A3DC8-A4CD-413B-8EE8-FE851C475C4D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A241C5-366D-4E64-8B16-C516ACE5E2EE}"/>
              </a:ext>
            </a:extLst>
          </p:cNvPr>
          <p:cNvSpPr/>
          <p:nvPr/>
        </p:nvSpPr>
        <p:spPr>
          <a:xfrm>
            <a:off x="620882" y="2269477"/>
            <a:ext cx="6581385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</a:rPr>
              <a:t>Simulate the evolution of climatic niche under multivariate </a:t>
            </a:r>
            <a:r>
              <a:rPr lang="en-US" sz="2400" b="1" dirty="0">
                <a:solidFill>
                  <a:prstClr val="black"/>
                </a:solidFill>
              </a:rPr>
              <a:t>neutral evolutionary model</a:t>
            </a:r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phyloMANOVA: 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λ</a:t>
            </a:r>
            <a:r>
              <a:rPr lang="fr-FR" sz="2400" baseline="-25000" dirty="0">
                <a:solidFill>
                  <a:schemeClr val="bg1">
                    <a:lumMod val="95000"/>
                  </a:schemeClr>
                </a:solidFill>
              </a:rPr>
              <a:t>obs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 &lt;&lt; 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</a:rPr>
              <a:t>λ</a:t>
            </a:r>
            <a:r>
              <a:rPr lang="fr-FR" sz="2400" baseline="-25000" dirty="0">
                <a:solidFill>
                  <a:schemeClr val="bg1">
                    <a:lumMod val="95000"/>
                  </a:schemeClr>
                </a:solidFill>
              </a:rPr>
              <a:t>simul</a:t>
            </a:r>
            <a:endParaRPr lang="fr-FR" sz="24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defRPr/>
            </a:pPr>
            <a:endParaRPr lang="fr-FR" sz="2400" b="1" dirty="0">
              <a:solidFill>
                <a:schemeClr val="bg1">
                  <a:lumMod val="95000"/>
                </a:schemeClr>
              </a:solidFill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Conclusion: </a:t>
            </a:r>
          </a:p>
          <a:p>
            <a:pPr marL="627063" lvl="0" indent="-3540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Evolutionary association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between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climatic niche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and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mimicry patterns</a:t>
            </a:r>
          </a:p>
          <a:p>
            <a:pPr marL="627063" lvl="0" indent="-3540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Strengthens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cooccurrence of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phenotypically similar species 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DFFB581-B461-4CFE-98BD-79AE4DF8A3A2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evolution</a:t>
            </a:r>
            <a:endParaRPr lang="fr-FR" sz="36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4DD1F91-68E7-4CE3-9184-E24490EB5D48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148105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468A9AE-CEF5-4462-B827-5109FB016123}"/>
              </a:ext>
            </a:extLst>
          </p:cNvPr>
          <p:cNvSpPr/>
          <p:nvPr/>
        </p:nvSpPr>
        <p:spPr>
          <a:xfrm>
            <a:off x="620882" y="2269477"/>
            <a:ext cx="6581385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</a:rPr>
              <a:t>Simulate the evolution of climatic niche under multivariate </a:t>
            </a:r>
            <a:r>
              <a:rPr lang="en-US" sz="2400" b="1" dirty="0">
                <a:solidFill>
                  <a:prstClr val="black"/>
                </a:solidFill>
              </a:rPr>
              <a:t>neutral evolutionary model</a:t>
            </a:r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fr-FR" sz="2400" b="1" dirty="0">
                <a:solidFill>
                  <a:prstClr val="black"/>
                </a:solidFill>
              </a:rPr>
              <a:t>phyloMANOVA:  </a:t>
            </a:r>
            <a:r>
              <a:rPr lang="fr-FR" sz="2400" dirty="0">
                <a:solidFill>
                  <a:prstClr val="black"/>
                </a:solidFill>
              </a:rPr>
              <a:t>λ</a:t>
            </a:r>
            <a:r>
              <a:rPr lang="fr-FR" sz="2400" baseline="-25000" dirty="0">
                <a:solidFill>
                  <a:prstClr val="black"/>
                </a:solidFill>
              </a:rPr>
              <a:t>obs</a:t>
            </a:r>
            <a:r>
              <a:rPr lang="fr-FR" sz="2400" dirty="0">
                <a:solidFill>
                  <a:prstClr val="black"/>
                </a:solidFill>
              </a:rPr>
              <a:t> &lt;&lt; </a:t>
            </a:r>
            <a:r>
              <a:rPr lang="el-GR" sz="2400" dirty="0">
                <a:solidFill>
                  <a:prstClr val="black"/>
                </a:solidFill>
              </a:rPr>
              <a:t>λ</a:t>
            </a:r>
            <a:r>
              <a:rPr lang="fr-FR" sz="2400" baseline="-25000" dirty="0">
                <a:solidFill>
                  <a:prstClr val="black"/>
                </a:solidFill>
              </a:rPr>
              <a:t>simul</a:t>
            </a:r>
            <a:endParaRPr lang="fr-FR" sz="2400" b="1" dirty="0">
              <a:solidFill>
                <a:prstClr val="black"/>
              </a:solidFill>
            </a:endParaRPr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Conclusion: </a:t>
            </a:r>
          </a:p>
          <a:p>
            <a:pPr marL="627063" lvl="0" indent="-3540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Evolutionary association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between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climatic niche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and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mimicry patterns</a:t>
            </a:r>
          </a:p>
          <a:p>
            <a:pPr marL="627063" lvl="0" indent="-3540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Strengthens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cooccurrence of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phenotypically similar species 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03BC10-AE9B-4A49-A993-02B5FFB4C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55" y="3304757"/>
            <a:ext cx="699525" cy="5711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332FB8-1C8C-459F-9AE7-1A97373255B0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9866979-FC77-4DBB-9050-AC5E4AAEB5CA}"/>
              </a:ext>
            </a:extLst>
          </p:cNvPr>
          <p:cNvGrpSpPr/>
          <p:nvPr/>
        </p:nvGrpSpPr>
        <p:grpSpPr>
          <a:xfrm>
            <a:off x="7197637" y="1735599"/>
            <a:ext cx="4785086" cy="4351303"/>
            <a:chOff x="7197637" y="1735599"/>
            <a:chExt cx="4785086" cy="4351303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3C0D26C9-C8A4-4AC2-8E89-350D7E9C4DA8}"/>
                </a:ext>
              </a:extLst>
            </p:cNvPr>
            <p:cNvPicPr/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97637" y="1735599"/>
              <a:ext cx="4785086" cy="435130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E76270-0A54-45BE-BDFC-16319CE1AC7D}"/>
                </a:ext>
              </a:extLst>
            </p:cNvPr>
            <p:cNvSpPr/>
            <p:nvPr/>
          </p:nvSpPr>
          <p:spPr>
            <a:xfrm>
              <a:off x="8024884" y="1759577"/>
              <a:ext cx="382137" cy="4529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813CF5B9-5B90-4865-AF06-8BB355852461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9713ECD-7512-4208-A8C6-F2562E737E32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evolution</a:t>
            </a:r>
            <a:endParaRPr lang="fr-FR" sz="3600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D993A49-A854-46D7-9B19-3F929F6EBE6D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72EEF7-C726-87AF-1489-7FC46CB37657}"/>
              </a:ext>
            </a:extLst>
          </p:cNvPr>
          <p:cNvSpPr/>
          <p:nvPr/>
        </p:nvSpPr>
        <p:spPr>
          <a:xfrm>
            <a:off x="559560" y="1104564"/>
            <a:ext cx="110115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Is the </a:t>
            </a:r>
            <a:r>
              <a:rPr lang="en-US" sz="2400" b="1" dirty="0"/>
              <a:t>climatic niche </a:t>
            </a:r>
            <a:r>
              <a:rPr lang="en-US" sz="2400" dirty="0"/>
              <a:t>of phenotypically similar species more similar than                              expected from the </a:t>
            </a:r>
            <a:r>
              <a:rPr lang="en-US" sz="2400" b="1" dirty="0"/>
              <a:t>phylogeny</a:t>
            </a:r>
            <a:r>
              <a:rPr lang="en-US" sz="2400" dirty="0"/>
              <a:t>?</a:t>
            </a:r>
          </a:p>
          <a:p>
            <a:pPr marL="0"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27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20882" y="2269477"/>
            <a:ext cx="6581385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</a:rPr>
              <a:t>Simulate the evolution of climatic niche under multivariate </a:t>
            </a:r>
            <a:r>
              <a:rPr lang="en-US" sz="2400" b="1" dirty="0">
                <a:solidFill>
                  <a:prstClr val="black"/>
                </a:solidFill>
              </a:rPr>
              <a:t>neutral evolutionary model</a:t>
            </a:r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fr-FR" sz="2400" b="1" dirty="0">
                <a:solidFill>
                  <a:prstClr val="black"/>
                </a:solidFill>
              </a:rPr>
              <a:t>phyloMANOVA:  </a:t>
            </a:r>
            <a:r>
              <a:rPr lang="fr-FR" sz="2400" dirty="0">
                <a:solidFill>
                  <a:prstClr val="black"/>
                </a:solidFill>
              </a:rPr>
              <a:t>λ</a:t>
            </a:r>
            <a:r>
              <a:rPr lang="fr-FR" sz="2400" baseline="-25000" dirty="0">
                <a:solidFill>
                  <a:prstClr val="black"/>
                </a:solidFill>
              </a:rPr>
              <a:t>obs</a:t>
            </a:r>
            <a:r>
              <a:rPr lang="fr-FR" sz="2400" dirty="0">
                <a:solidFill>
                  <a:prstClr val="black"/>
                </a:solidFill>
              </a:rPr>
              <a:t> &lt;&lt; </a:t>
            </a:r>
            <a:r>
              <a:rPr lang="el-GR" sz="2400" dirty="0">
                <a:solidFill>
                  <a:prstClr val="black"/>
                </a:solidFill>
              </a:rPr>
              <a:t>λ</a:t>
            </a:r>
            <a:r>
              <a:rPr lang="fr-FR" sz="2400" baseline="-25000" dirty="0">
                <a:solidFill>
                  <a:prstClr val="black"/>
                </a:solidFill>
              </a:rPr>
              <a:t>simul</a:t>
            </a:r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2400" b="1" dirty="0"/>
              <a:t>Conclusion: </a:t>
            </a:r>
          </a:p>
          <a:p>
            <a:pPr marL="627063" lvl="0" indent="-3540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Evolutionary association </a:t>
            </a:r>
            <a:r>
              <a:rPr lang="en-US" sz="2400" dirty="0"/>
              <a:t>between </a:t>
            </a:r>
            <a:r>
              <a:rPr lang="en-US" sz="2400" b="1" dirty="0"/>
              <a:t>climatic niche </a:t>
            </a:r>
            <a:r>
              <a:rPr lang="en-US" sz="2400" dirty="0"/>
              <a:t>and </a:t>
            </a:r>
            <a:r>
              <a:rPr lang="en-US" sz="2400" b="1" dirty="0"/>
              <a:t>mimicry patterns</a:t>
            </a:r>
          </a:p>
          <a:p>
            <a:pPr marL="627063" lvl="0" indent="-3540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Strengthens </a:t>
            </a:r>
            <a:r>
              <a:rPr lang="en-US" sz="2400" b="1" dirty="0"/>
              <a:t>large-scale</a:t>
            </a:r>
            <a:r>
              <a:rPr lang="en-US" sz="2400" dirty="0"/>
              <a:t> </a:t>
            </a:r>
            <a:r>
              <a:rPr lang="en-US" sz="2400" b="1" dirty="0"/>
              <a:t>spatial congruence    </a:t>
            </a:r>
            <a:r>
              <a:rPr lang="en-US" sz="2400" dirty="0"/>
              <a:t>of</a:t>
            </a:r>
            <a:r>
              <a:rPr lang="en-US" sz="2400" b="1" dirty="0"/>
              <a:t> </a:t>
            </a:r>
            <a:r>
              <a:rPr lang="en-US" sz="2400" dirty="0"/>
              <a:t>phenotypically similar species </a:t>
            </a:r>
            <a:endParaRPr lang="en-US" sz="2400" b="1" dirty="0"/>
          </a:p>
          <a:p>
            <a:pPr>
              <a:defRPr/>
            </a:pPr>
            <a:endParaRPr lang="fr-FR" sz="2400" b="1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332FB8-1C8C-459F-9AE7-1A97373255B0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34E8362-EE19-4BA2-9F71-756AF4315F21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b="32249"/>
          <a:stretch/>
        </p:blipFill>
        <p:spPr>
          <a:xfrm>
            <a:off x="7202267" y="2507020"/>
            <a:ext cx="4719942" cy="276971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F5681EA-8CD9-4CA2-B279-BF539E5FB98B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64AAA91-825C-4696-8A48-3321A4676B92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Climatic niche evolution</a:t>
            </a:r>
            <a:endParaRPr lang="fr-FR" sz="3600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F9940C0-41ED-45E2-9710-BB7A38249ACF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233E09-2036-D7DB-BCD7-C1543D411620}"/>
              </a:ext>
            </a:extLst>
          </p:cNvPr>
          <p:cNvSpPr/>
          <p:nvPr/>
        </p:nvSpPr>
        <p:spPr>
          <a:xfrm>
            <a:off x="559560" y="1104564"/>
            <a:ext cx="110115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/>
              <a:t>Question: </a:t>
            </a:r>
            <a:r>
              <a:rPr lang="en-US" sz="2400" dirty="0"/>
              <a:t>Is the </a:t>
            </a:r>
            <a:r>
              <a:rPr lang="en-US" sz="2400" b="1" dirty="0"/>
              <a:t>climatic niche </a:t>
            </a:r>
            <a:r>
              <a:rPr lang="en-US" sz="2400" dirty="0"/>
              <a:t>of phenotypically similar species more similar than                              expected from the </a:t>
            </a:r>
            <a:r>
              <a:rPr lang="en-US" sz="2400" b="1" dirty="0"/>
              <a:t>phylogeny</a:t>
            </a:r>
            <a:r>
              <a:rPr lang="en-US" sz="2400" dirty="0"/>
              <a:t>?</a:t>
            </a:r>
          </a:p>
          <a:p>
            <a:pPr marL="0" lvl="1"/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311141A-C010-6EE8-ACB6-43FBEE8E0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55" y="3304757"/>
            <a:ext cx="699525" cy="57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36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A87EC4-ADCF-4F6A-9E7D-CDCA365F3983}"/>
              </a:ext>
            </a:extLst>
          </p:cNvPr>
          <p:cNvSpPr/>
          <p:nvPr/>
        </p:nvSpPr>
        <p:spPr>
          <a:xfrm>
            <a:off x="7460819" y="-1"/>
            <a:ext cx="4744829" cy="6585911"/>
          </a:xfrm>
          <a:prstGeom prst="rect">
            <a:avLst/>
          </a:prstGeom>
          <a:gradFill>
            <a:gsLst>
              <a:gs pos="100000">
                <a:schemeClr val="bg1"/>
              </a:gs>
              <a:gs pos="44000">
                <a:srgbClr val="2E5393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59561" y="1028830"/>
            <a:ext cx="84699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Advisors: </a:t>
            </a:r>
            <a:r>
              <a:rPr lang="en-US" sz="2200" dirty="0"/>
              <a:t>Marianne Elias (ISYEB) &amp; Colin Fontaine (CESCO)</a:t>
            </a:r>
          </a:p>
          <a:p>
            <a:endParaRPr lang="en-US" sz="1600" dirty="0"/>
          </a:p>
          <a:p>
            <a:r>
              <a:rPr lang="en-US" sz="2200" b="1" dirty="0"/>
              <a:t>Funding: </a:t>
            </a:r>
            <a:r>
              <a:rPr lang="en-US" sz="2200" dirty="0"/>
              <a:t>PhD Grant (French MESR) &amp; Marianne Elias (HFSP Grant)</a:t>
            </a:r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en-US" sz="2200" b="1" dirty="0"/>
              <a:t>Main collaborators:</a:t>
            </a:r>
          </a:p>
          <a:p>
            <a:pPr marL="355600" indent="365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Eddie Pérochon, Université de Lausanne, Switzerland</a:t>
            </a:r>
          </a:p>
          <a:p>
            <a:pPr marL="355600" indent="365125">
              <a:buFont typeface="Arial" panose="020B0604020202020204" pitchFamily="34" charset="0"/>
              <a:buChar char="•"/>
            </a:pPr>
            <a:r>
              <a:rPr lang="en-US" sz="2200" dirty="0"/>
              <a:t>Keith Willmott, Florida University, USA</a:t>
            </a:r>
          </a:p>
          <a:p>
            <a:pPr marL="355600" indent="365125">
              <a:buFont typeface="Arial" panose="020B0604020202020204" pitchFamily="34" charset="0"/>
              <a:buChar char="•"/>
            </a:pPr>
            <a:r>
              <a:rPr lang="en-US" sz="2200" dirty="0"/>
              <a:t>Andre Freitas, Campinas State University, Brazil</a:t>
            </a:r>
          </a:p>
          <a:p>
            <a:pPr marL="355600" indent="365125">
              <a:buFont typeface="Arial" panose="020B0604020202020204" pitchFamily="34" charset="0"/>
              <a:buChar char="•"/>
            </a:pPr>
            <a:r>
              <a:rPr lang="fr-FR" sz="2200" dirty="0"/>
              <a:t>Nicolas Chazot, </a:t>
            </a:r>
            <a:r>
              <a:rPr lang="en-US" sz="2200" dirty="0"/>
              <a:t>SUAS, Sweden</a:t>
            </a:r>
          </a:p>
          <a:p>
            <a:pPr marL="355600" indent="365125">
              <a:buFont typeface="Arial" panose="020B0604020202020204" pitchFamily="34" charset="0"/>
              <a:buChar char="•"/>
            </a:pPr>
            <a:r>
              <a:rPr lang="en-US" sz="2200" dirty="0"/>
              <a:t>Sébastien Lavergne, LECA, France</a:t>
            </a:r>
          </a:p>
          <a:p>
            <a:pPr marL="355600" indent="365125">
              <a:buFont typeface="Arial" panose="020B0604020202020204" pitchFamily="34" charset="0"/>
              <a:buChar char="•"/>
            </a:pPr>
            <a:r>
              <a:rPr lang="en-US" sz="2200" dirty="0"/>
              <a:t>Neil Rosser, Harvard University, USA</a:t>
            </a:r>
          </a:p>
          <a:p>
            <a:pPr marL="355600" indent="365125">
              <a:buFont typeface="Arial" panose="020B0604020202020204" pitchFamily="34" charset="0"/>
              <a:buChar char="•"/>
            </a:pPr>
            <a:r>
              <a:rPr lang="en-US" sz="2200" dirty="0"/>
              <a:t>Krzysztof Kozak, STRI, Panama</a:t>
            </a:r>
          </a:p>
          <a:p>
            <a:pPr marL="625475" indent="2730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Georgia Pro" panose="02040502050405020303" pitchFamily="18" charset="0"/>
              </a:rPr>
              <a:t>Sébastien Lavergne</a:t>
            </a:r>
            <a:endParaRPr lang="fr-FR" sz="24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50"/>
          <a:stretch/>
        </p:blipFill>
        <p:spPr>
          <a:xfrm>
            <a:off x="2191546" y="5387516"/>
            <a:ext cx="975805" cy="84182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999" y="5466348"/>
            <a:ext cx="706044" cy="74840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334" y="5314221"/>
            <a:ext cx="975806" cy="9758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53425C-E61B-4E53-BFEF-3C1E073F2136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C803A80-1CB5-4C65-8199-FAB0E1263CD9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Research team</a:t>
            </a:r>
            <a:endParaRPr lang="fr-FR" sz="3600" b="1" dirty="0"/>
          </a:p>
        </p:txBody>
      </p:sp>
      <p:pic>
        <p:nvPicPr>
          <p:cNvPr id="20" name="Picture 6" descr="GitHub — Wikipédia">
            <a:hlinkClick r:id="rId6"/>
            <a:extLst>
              <a:ext uri="{FF2B5EF4-FFF2-40B4-BE49-F238E27FC236}">
                <a16:creationId xmlns:a16="http://schemas.microsoft.com/office/drawing/2014/main" id="{16B25220-B38A-4E51-AAB5-5AD672AE0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091" y="3087722"/>
            <a:ext cx="566503" cy="58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Researchgate Logo Icon of Flat style - Available in SVG, PNG, EPS, AI &amp;  Icon fonts">
            <a:hlinkClick r:id="rId8"/>
            <a:extLst>
              <a:ext uri="{FF2B5EF4-FFF2-40B4-BE49-F238E27FC236}">
                <a16:creationId xmlns:a16="http://schemas.microsoft.com/office/drawing/2014/main" id="{36DD4F58-B62C-4F5E-AB0B-9B350CF2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318" y="3839621"/>
            <a:ext cx="532276" cy="51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59">
            <a:hlinkClick r:id="rId10"/>
            <a:extLst>
              <a:ext uri="{FF2B5EF4-FFF2-40B4-BE49-F238E27FC236}">
                <a16:creationId xmlns:a16="http://schemas.microsoft.com/office/drawing/2014/main" id="{49A33D1B-0453-47DF-852C-045A95CD7415}"/>
              </a:ext>
            </a:extLst>
          </p:cNvPr>
          <p:cNvSpPr txBox="1"/>
          <p:nvPr/>
        </p:nvSpPr>
        <p:spPr>
          <a:xfrm>
            <a:off x="10534680" y="3910122"/>
            <a:ext cx="1655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Mael_Dore</a:t>
            </a:r>
          </a:p>
        </p:txBody>
      </p:sp>
      <p:sp>
        <p:nvSpPr>
          <p:cNvPr id="25" name="TextBox 59">
            <a:hlinkClick r:id="rId6"/>
            <a:extLst>
              <a:ext uri="{FF2B5EF4-FFF2-40B4-BE49-F238E27FC236}">
                <a16:creationId xmlns:a16="http://schemas.microsoft.com/office/drawing/2014/main" id="{8A9DD06B-7FDA-47A7-8218-1177444D9C88}"/>
              </a:ext>
            </a:extLst>
          </p:cNvPr>
          <p:cNvSpPr txBox="1"/>
          <p:nvPr/>
        </p:nvSpPr>
        <p:spPr>
          <a:xfrm>
            <a:off x="10530591" y="3220379"/>
            <a:ext cx="1444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MaelDore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8D4FC30D-F296-49A0-9C2F-0B8AA71900B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1" t="6020" r="9538" b="7645"/>
          <a:stretch/>
        </p:blipFill>
        <p:spPr>
          <a:xfrm>
            <a:off x="9904031" y="275595"/>
            <a:ext cx="1932543" cy="25278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434" name="Picture 2" descr="Swedish University of Agricultural Sciences - Wikipedia">
            <a:extLst>
              <a:ext uri="{FF2B5EF4-FFF2-40B4-BE49-F238E27FC236}">
                <a16:creationId xmlns:a16="http://schemas.microsoft.com/office/drawing/2014/main" id="{6DB78302-579B-437E-B60A-403EB9D1C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110" y="5374911"/>
            <a:ext cx="854427" cy="85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930770B0-761C-406C-9C35-33451F786023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7B63D9A-E9AF-4A11-99CA-0E9F6490A247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37CB2C3-CE5B-4A45-A057-E627AB810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26" b="33456"/>
          <a:stretch/>
        </p:blipFill>
        <p:spPr bwMode="auto">
          <a:xfrm>
            <a:off x="248283" y="5548839"/>
            <a:ext cx="1855244" cy="5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LECA - Laboratoire d’écologie alpine">
            <a:extLst>
              <a:ext uri="{FF2B5EF4-FFF2-40B4-BE49-F238E27FC236}">
                <a16:creationId xmlns:a16="http://schemas.microsoft.com/office/drawing/2014/main" id="{6FDC5816-2AB9-4266-B885-2EF22D9DB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4" t="18739" r="48961" b="25487"/>
          <a:stretch/>
        </p:blipFill>
        <p:spPr bwMode="auto">
          <a:xfrm>
            <a:off x="5584978" y="5514173"/>
            <a:ext cx="1525586" cy="67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BC33666-33E7-45DD-AAEE-AD3BA16625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46" y="5366844"/>
            <a:ext cx="880802" cy="87056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67D7C1E-D878-472D-9074-DFFBB5104B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294" y="4547032"/>
            <a:ext cx="1379941" cy="17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62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72465" y="1211580"/>
            <a:ext cx="10847070" cy="499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 algn="just">
              <a:lnSpc>
                <a:spcPct val="107000"/>
              </a:lnSpc>
              <a:spcAft>
                <a:spcPts val="12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Chazot, N., Willmott, K. R., Lamas, G., Freitas, A. V. L., Piron-Prunier, F., Arias, C. F., Mallet, J., De-Silva, D. L., &amp; Elias, M. (2019). Renewed diversification following Miocene landscape turnover in a Neotropical butterfly radiation.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Ecology and Biogeography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28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(8), 1118–1132. 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https://doi.org/10.1111/geb.12919</a:t>
            </a:r>
            <a:endParaRPr lang="en-US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04800" indent="-304800" algn="just">
              <a:lnSpc>
                <a:spcPct val="107000"/>
              </a:lnSpc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Doré, M., Willmott, K., Leroy, B., Chazot, N., Mallet, J., Freitas, A. V., ... &amp; Elias, M. (2022). Anthropogenic pressures coincide with Neotropical biodiversity hotspots in a flagship butterfly group.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Diversity and Distributions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https://doi.org/10.1111/ddi.13455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04800" indent="-304800" algn="just">
              <a:lnSpc>
                <a:spcPct val="107000"/>
              </a:lnSpc>
              <a:spcAft>
                <a:spcPts val="12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Kozak, K. M., Wahlberg, N., Neild, A. F., Dasmahapatra, K. K., Mallet, J., &amp; Jiggins, C. D. (2015). Multilocus species trees show the recent adaptive radiation of the mimetic Heliconius butterflies. Systematic biology, 64(3), 505-524. 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https://doi.org/10.1093/sysbio/syv007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04800" indent="-304800" algn="just">
              <a:lnSpc>
                <a:spcPct val="107000"/>
              </a:lnSpc>
              <a:spcAft>
                <a:spcPts val="12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Müller, F. (1879). Ituna and Thyridia; a remarkable case of mimicry in butterflies.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Trans. Entomol. Soc. Lond.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xx–xxix.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 algn="just">
              <a:lnSpc>
                <a:spcPct val="107000"/>
              </a:lnSpc>
              <a:spcAft>
                <a:spcPts val="12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Pérochon, E., Rosser, N., Kozak, K. M.,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Willmott, K.,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Elias, M. &amp; Doré M. (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prep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.). Müllerian mimicry as a driver for congruence of geographic distribution drivers in two distant Neotropical butterfly tribes. </a:t>
            </a:r>
          </a:p>
          <a:p>
            <a:pPr marL="304800" indent="-304800" algn="just">
              <a:lnSpc>
                <a:spcPct val="107000"/>
              </a:lnSpc>
              <a:spcAft>
                <a:spcPts val="1200"/>
              </a:spcAft>
            </a:pPr>
            <a:endParaRPr lang="en-US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C4A6D7-B4D7-48F0-AA7B-38FAF95269B6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7F2CFC4-8DC2-4883-9856-35CE2CBB785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References</a:t>
            </a:r>
            <a:endParaRPr lang="fr-FR" sz="3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572D68-B4AD-4A1E-8630-7B3E48E742E5}"/>
              </a:ext>
            </a:extLst>
          </p:cNvPr>
          <p:cNvSpPr txBox="1"/>
          <p:nvPr/>
        </p:nvSpPr>
        <p:spPr>
          <a:xfrm>
            <a:off x="11636736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B8A8AA2-6CFE-40A5-A182-F24C9B940270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3934343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Ellipse 64">
            <a:extLst>
              <a:ext uri="{FF2B5EF4-FFF2-40B4-BE49-F238E27FC236}">
                <a16:creationId xmlns:a16="http://schemas.microsoft.com/office/drawing/2014/main" id="{F1209A56-0F6C-47B9-A87D-B22E9E37F947}"/>
              </a:ext>
            </a:extLst>
          </p:cNvPr>
          <p:cNvSpPr/>
          <p:nvPr/>
        </p:nvSpPr>
        <p:spPr>
          <a:xfrm rot="16725120">
            <a:off x="2486440" y="2121193"/>
            <a:ext cx="2112769" cy="1797977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F20EA1D-B0D9-4B7A-B7EB-D0A9D83A49E4}"/>
              </a:ext>
            </a:extLst>
          </p:cNvPr>
          <p:cNvSpPr/>
          <p:nvPr/>
        </p:nvSpPr>
        <p:spPr>
          <a:xfrm>
            <a:off x="2113213" y="4645608"/>
            <a:ext cx="3327295" cy="1473257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chemeClr val="accent5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25B214AA-0D26-47E1-A851-98303A7F8ADA}"/>
              </a:ext>
            </a:extLst>
          </p:cNvPr>
          <p:cNvSpPr/>
          <p:nvPr/>
        </p:nvSpPr>
        <p:spPr>
          <a:xfrm>
            <a:off x="3940204" y="4645609"/>
            <a:ext cx="2909143" cy="1473348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rgbClr val="FF0000">
              <a:alpha val="4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A716783-D815-4069-ADD3-B91552A150E0}"/>
              </a:ext>
            </a:extLst>
          </p:cNvPr>
          <p:cNvSpPr/>
          <p:nvPr/>
        </p:nvSpPr>
        <p:spPr>
          <a:xfrm rot="2216373">
            <a:off x="4279178" y="1964591"/>
            <a:ext cx="1844898" cy="2176914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SpongeBob SquarePants (character) - Wikipedia">
            <a:extLst>
              <a:ext uri="{FF2B5EF4-FFF2-40B4-BE49-F238E27FC236}">
                <a16:creationId xmlns:a16="http://schemas.microsoft.com/office/drawing/2014/main" id="{353E71BD-2E0A-42A6-A0AC-05394814D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76554" y="5243959"/>
            <a:ext cx="660738" cy="61656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SpongeBob SquarePants (character) - Wikipedia">
            <a:extLst>
              <a:ext uri="{FF2B5EF4-FFF2-40B4-BE49-F238E27FC236}">
                <a16:creationId xmlns:a16="http://schemas.microsoft.com/office/drawing/2014/main" id="{29378E40-9191-4602-930A-ED0C4D00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2509" y="224438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D42529B-2C65-4176-BA7F-F0550B66C5FB}"/>
              </a:ext>
            </a:extLst>
          </p:cNvPr>
          <p:cNvCxnSpPr>
            <a:cxnSpLocks/>
          </p:cNvCxnSpPr>
          <p:nvPr/>
        </p:nvCxnSpPr>
        <p:spPr>
          <a:xfrm flipH="1" flipV="1">
            <a:off x="1923208" y="3019208"/>
            <a:ext cx="918426" cy="11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868E944B-6C7F-4FB2-9880-0F1581E68CFE}"/>
              </a:ext>
            </a:extLst>
          </p:cNvPr>
          <p:cNvCxnSpPr>
            <a:cxnSpLocks/>
          </p:cNvCxnSpPr>
          <p:nvPr/>
        </p:nvCxnSpPr>
        <p:spPr>
          <a:xfrm flipH="1" flipV="1">
            <a:off x="5994023" y="3053891"/>
            <a:ext cx="920765" cy="26617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9028B06D-F678-4939-9482-F42C2AF2409D}"/>
              </a:ext>
            </a:extLst>
          </p:cNvPr>
          <p:cNvCxnSpPr>
            <a:cxnSpLocks/>
          </p:cNvCxnSpPr>
          <p:nvPr/>
        </p:nvCxnSpPr>
        <p:spPr>
          <a:xfrm flipH="1" flipV="1">
            <a:off x="2604087" y="5046438"/>
            <a:ext cx="114685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AE2B307D-1340-4C51-BEAE-8C646D05B86E}"/>
              </a:ext>
            </a:extLst>
          </p:cNvPr>
          <p:cNvCxnSpPr>
            <a:cxnSpLocks/>
          </p:cNvCxnSpPr>
          <p:nvPr/>
        </p:nvCxnSpPr>
        <p:spPr>
          <a:xfrm flipH="1" flipV="1">
            <a:off x="5387328" y="5061906"/>
            <a:ext cx="1146857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 88">
            <a:extLst>
              <a:ext uri="{FF2B5EF4-FFF2-40B4-BE49-F238E27FC236}">
                <a16:creationId xmlns:a16="http://schemas.microsoft.com/office/drawing/2014/main" id="{C317B3E7-2030-4D2A-AC83-D981126DE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17982" y="5252118"/>
            <a:ext cx="650875" cy="595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7308878" y="1397010"/>
            <a:ext cx="0" cy="4799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ZoneTexte 128">
            <a:extLst>
              <a:ext uri="{FF2B5EF4-FFF2-40B4-BE49-F238E27FC236}">
                <a16:creationId xmlns:a16="http://schemas.microsoft.com/office/drawing/2014/main" id="{7607D465-1828-43F7-B9D9-1C2F6FCB0338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EE3A7BD7-8AC7-4782-B94E-579C1E3E0096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SpongeBob SquarePants (character) - Wikipedia">
            <a:extLst>
              <a:ext uri="{FF2B5EF4-FFF2-40B4-BE49-F238E27FC236}">
                <a16:creationId xmlns:a16="http://schemas.microsoft.com/office/drawing/2014/main" id="{868806E0-1719-48DA-829E-4567AD52F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70162" y="320610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SpongeBob SquarePants (character) - Wikipedia">
            <a:extLst>
              <a:ext uri="{FF2B5EF4-FFF2-40B4-BE49-F238E27FC236}">
                <a16:creationId xmlns:a16="http://schemas.microsoft.com/office/drawing/2014/main" id="{4FF925DD-EDD0-4A0F-9271-C2C2B2647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81260" y="2839821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SpongeBob SquarePants (character) - Wikipedia">
            <a:extLst>
              <a:ext uri="{FF2B5EF4-FFF2-40B4-BE49-F238E27FC236}">
                <a16:creationId xmlns:a16="http://schemas.microsoft.com/office/drawing/2014/main" id="{1BE23833-BD14-4927-AC9C-12691C196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0143" y="2508305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SpongeBob SquarePants (character) - Wikipedia">
            <a:extLst>
              <a:ext uri="{FF2B5EF4-FFF2-40B4-BE49-F238E27FC236}">
                <a16:creationId xmlns:a16="http://schemas.microsoft.com/office/drawing/2014/main" id="{E12AB569-6F1D-4D9E-9876-112EB071A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61042" y="3451167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Image 149">
            <a:extLst>
              <a:ext uri="{FF2B5EF4-FFF2-40B4-BE49-F238E27FC236}">
                <a16:creationId xmlns:a16="http://schemas.microsoft.com/office/drawing/2014/main" id="{9A532F2D-BDDA-4125-BF19-2F3A4B8B3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1989" y="2472909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4" name="Image 153">
            <a:extLst>
              <a:ext uri="{FF2B5EF4-FFF2-40B4-BE49-F238E27FC236}">
                <a16:creationId xmlns:a16="http://schemas.microsoft.com/office/drawing/2014/main" id="{EE28C087-A546-49E6-94DA-44EC6FE43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3140" y="3295865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5" name="Image 154">
            <a:extLst>
              <a:ext uri="{FF2B5EF4-FFF2-40B4-BE49-F238E27FC236}">
                <a16:creationId xmlns:a16="http://schemas.microsoft.com/office/drawing/2014/main" id="{740702BA-9A0E-4953-8816-7171AAEC9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6950" y="3091975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6" name="Image 155">
            <a:extLst>
              <a:ext uri="{FF2B5EF4-FFF2-40B4-BE49-F238E27FC236}">
                <a16:creationId xmlns:a16="http://schemas.microsoft.com/office/drawing/2014/main" id="{A15129A3-9AA9-4DD1-8A1F-EAABC308B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46391" y="2357459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Context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0D0701A-A663-4D3F-9E6B-434340DE3492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E4518B9-B1D7-48E5-8015-298057278166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4813E4B-2D4D-C892-05AD-46241688E6C1}"/>
              </a:ext>
            </a:extLst>
          </p:cNvPr>
          <p:cNvSpPr txBox="1"/>
          <p:nvPr/>
        </p:nvSpPr>
        <p:spPr>
          <a:xfrm>
            <a:off x="7974206" y="906963"/>
            <a:ext cx="166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Mutualism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A4D5025-6EFB-E2F8-65AF-81657CE945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124" y="843941"/>
            <a:ext cx="570236" cy="56524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E306EF7-AA98-333F-A467-58076A1EB3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302" y="843941"/>
            <a:ext cx="570236" cy="56524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B6162A2-8732-AE52-741D-97E650CCAD3C}"/>
              </a:ext>
            </a:extLst>
          </p:cNvPr>
          <p:cNvSpPr txBox="1"/>
          <p:nvPr/>
        </p:nvSpPr>
        <p:spPr>
          <a:xfrm>
            <a:off x="10521420" y="718837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FCDB50-2551-5138-386F-D0C8D53D4E6F}"/>
              </a:ext>
            </a:extLst>
          </p:cNvPr>
          <p:cNvSpPr txBox="1"/>
          <p:nvPr/>
        </p:nvSpPr>
        <p:spPr>
          <a:xfrm>
            <a:off x="2686298" y="933010"/>
            <a:ext cx="297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Competition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6F88858-CD13-1D67-D0AA-F1E54BF2A2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76" y="903620"/>
            <a:ext cx="493792" cy="49138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6D508DE-E2F7-45A8-7DA1-3137E0FF41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32" y="908925"/>
            <a:ext cx="487831" cy="48544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29A72CD-656C-C679-8B47-078E302E9634}"/>
              </a:ext>
            </a:extLst>
          </p:cNvPr>
          <p:cNvSpPr txBox="1"/>
          <p:nvPr/>
        </p:nvSpPr>
        <p:spPr>
          <a:xfrm>
            <a:off x="5540000" y="719000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0291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Ellipse 64">
            <a:extLst>
              <a:ext uri="{FF2B5EF4-FFF2-40B4-BE49-F238E27FC236}">
                <a16:creationId xmlns:a16="http://schemas.microsoft.com/office/drawing/2014/main" id="{F1209A56-0F6C-47B9-A87D-B22E9E37F947}"/>
              </a:ext>
            </a:extLst>
          </p:cNvPr>
          <p:cNvSpPr/>
          <p:nvPr/>
        </p:nvSpPr>
        <p:spPr>
          <a:xfrm rot="16725120">
            <a:off x="2486440" y="2121193"/>
            <a:ext cx="2112769" cy="1797977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F20EA1D-B0D9-4B7A-B7EB-D0A9D83A49E4}"/>
              </a:ext>
            </a:extLst>
          </p:cNvPr>
          <p:cNvSpPr/>
          <p:nvPr/>
        </p:nvSpPr>
        <p:spPr>
          <a:xfrm>
            <a:off x="2113213" y="4645608"/>
            <a:ext cx="3327295" cy="1473257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chemeClr val="accent5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25B214AA-0D26-47E1-A851-98303A7F8ADA}"/>
              </a:ext>
            </a:extLst>
          </p:cNvPr>
          <p:cNvSpPr/>
          <p:nvPr/>
        </p:nvSpPr>
        <p:spPr>
          <a:xfrm>
            <a:off x="3940204" y="4645609"/>
            <a:ext cx="2909143" cy="1473348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rgbClr val="FF0000">
              <a:alpha val="4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A716783-D815-4069-ADD3-B91552A150E0}"/>
              </a:ext>
            </a:extLst>
          </p:cNvPr>
          <p:cNvSpPr/>
          <p:nvPr/>
        </p:nvSpPr>
        <p:spPr>
          <a:xfrm rot="2216373">
            <a:off x="4279178" y="1964591"/>
            <a:ext cx="1844898" cy="2176914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78C475C1-B58D-48E3-A926-BC0685A459BF}"/>
              </a:ext>
            </a:extLst>
          </p:cNvPr>
          <p:cNvSpPr/>
          <p:nvPr/>
        </p:nvSpPr>
        <p:spPr>
          <a:xfrm rot="20147126">
            <a:off x="8751290" y="2257972"/>
            <a:ext cx="2495535" cy="1904773"/>
          </a:xfrm>
          <a:prstGeom prst="ellipse">
            <a:avLst/>
          </a:prstGeom>
          <a:solidFill>
            <a:srgbClr val="92D050">
              <a:alpha val="4000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95D158E1-5C6E-493A-B5DF-07D89925D31B}"/>
              </a:ext>
            </a:extLst>
          </p:cNvPr>
          <p:cNvSpPr/>
          <p:nvPr/>
        </p:nvSpPr>
        <p:spPr>
          <a:xfrm rot="20470754">
            <a:off x="8300872" y="1688911"/>
            <a:ext cx="2412440" cy="1933952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SpongeBob SquarePants (character) - Wikipedia">
            <a:extLst>
              <a:ext uri="{FF2B5EF4-FFF2-40B4-BE49-F238E27FC236}">
                <a16:creationId xmlns:a16="http://schemas.microsoft.com/office/drawing/2014/main" id="{353E71BD-2E0A-42A6-A0AC-05394814D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76554" y="5243959"/>
            <a:ext cx="660738" cy="61656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SpongeBob SquarePants (character) - Wikipedia">
            <a:extLst>
              <a:ext uri="{FF2B5EF4-FFF2-40B4-BE49-F238E27FC236}">
                <a16:creationId xmlns:a16="http://schemas.microsoft.com/office/drawing/2014/main" id="{941658AB-A2D6-40DC-A574-B596F1FE8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843" y="2398659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SpongeBob SquarePants (character) - Wikipedia">
            <a:extLst>
              <a:ext uri="{FF2B5EF4-FFF2-40B4-BE49-F238E27FC236}">
                <a16:creationId xmlns:a16="http://schemas.microsoft.com/office/drawing/2014/main" id="{6BD14CDF-2C61-4FC9-BFBD-262389C20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032" y="2914094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Patrick Star - Wikipedia">
            <a:extLst>
              <a:ext uri="{FF2B5EF4-FFF2-40B4-BE49-F238E27FC236}">
                <a16:creationId xmlns:a16="http://schemas.microsoft.com/office/drawing/2014/main" id="{E49FBB19-07C0-4D34-8EE4-47715A62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613" y="2974498"/>
            <a:ext cx="470669" cy="470669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Patrick Star - Wikipedia">
            <a:extLst>
              <a:ext uri="{FF2B5EF4-FFF2-40B4-BE49-F238E27FC236}">
                <a16:creationId xmlns:a16="http://schemas.microsoft.com/office/drawing/2014/main" id="{E0B2E92B-B567-4F8E-8678-4C3F7274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163" y="2312306"/>
            <a:ext cx="470669" cy="470669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Patrick Star - Wikipedia">
            <a:extLst>
              <a:ext uri="{FF2B5EF4-FFF2-40B4-BE49-F238E27FC236}">
                <a16:creationId xmlns:a16="http://schemas.microsoft.com/office/drawing/2014/main" id="{8FBDEDE3-CF36-4004-945C-1CB002099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008" y="3017998"/>
            <a:ext cx="470669" cy="470669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SpongeBob SquarePants (character) - Wikipedia">
            <a:extLst>
              <a:ext uri="{FF2B5EF4-FFF2-40B4-BE49-F238E27FC236}">
                <a16:creationId xmlns:a16="http://schemas.microsoft.com/office/drawing/2014/main" id="{FAAA7B0A-F961-4388-9F52-991A01C01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615" y="2363733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pongeBob SquarePants (character) - Wikipedia">
            <a:extLst>
              <a:ext uri="{FF2B5EF4-FFF2-40B4-BE49-F238E27FC236}">
                <a16:creationId xmlns:a16="http://schemas.microsoft.com/office/drawing/2014/main" id="{D1160869-7F8D-4AB2-8103-ECD598095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452" y="1801543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Patrick Star - Wikipedia">
            <a:extLst>
              <a:ext uri="{FF2B5EF4-FFF2-40B4-BE49-F238E27FC236}">
                <a16:creationId xmlns:a16="http://schemas.microsoft.com/office/drawing/2014/main" id="{0C60B544-EB1B-4C9A-9B6C-3E8FB6C0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622" y="3580725"/>
            <a:ext cx="470669" cy="470669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SpongeBob SquarePants (character) - Wikipedia">
            <a:extLst>
              <a:ext uri="{FF2B5EF4-FFF2-40B4-BE49-F238E27FC236}">
                <a16:creationId xmlns:a16="http://schemas.microsoft.com/office/drawing/2014/main" id="{29378E40-9191-4602-930A-ED0C4D00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2509" y="224438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D42529B-2C65-4176-BA7F-F0550B66C5FB}"/>
              </a:ext>
            </a:extLst>
          </p:cNvPr>
          <p:cNvCxnSpPr>
            <a:cxnSpLocks/>
          </p:cNvCxnSpPr>
          <p:nvPr/>
        </p:nvCxnSpPr>
        <p:spPr>
          <a:xfrm flipH="1" flipV="1">
            <a:off x="1923208" y="3019208"/>
            <a:ext cx="918426" cy="11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868E944B-6C7F-4FB2-9880-0F1581E68CFE}"/>
              </a:ext>
            </a:extLst>
          </p:cNvPr>
          <p:cNvCxnSpPr>
            <a:cxnSpLocks/>
          </p:cNvCxnSpPr>
          <p:nvPr/>
        </p:nvCxnSpPr>
        <p:spPr>
          <a:xfrm flipH="1" flipV="1">
            <a:off x="5994023" y="3053891"/>
            <a:ext cx="920765" cy="26617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9028B06D-F678-4939-9482-F42C2AF2409D}"/>
              </a:ext>
            </a:extLst>
          </p:cNvPr>
          <p:cNvCxnSpPr>
            <a:cxnSpLocks/>
          </p:cNvCxnSpPr>
          <p:nvPr/>
        </p:nvCxnSpPr>
        <p:spPr>
          <a:xfrm flipH="1" flipV="1">
            <a:off x="2604087" y="5046438"/>
            <a:ext cx="114685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AE2B307D-1340-4C51-BEAE-8C646D05B86E}"/>
              </a:ext>
            </a:extLst>
          </p:cNvPr>
          <p:cNvCxnSpPr>
            <a:cxnSpLocks/>
          </p:cNvCxnSpPr>
          <p:nvPr/>
        </p:nvCxnSpPr>
        <p:spPr>
          <a:xfrm flipH="1" flipV="1">
            <a:off x="5387328" y="5061906"/>
            <a:ext cx="1146857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 88">
            <a:extLst>
              <a:ext uri="{FF2B5EF4-FFF2-40B4-BE49-F238E27FC236}">
                <a16:creationId xmlns:a16="http://schemas.microsoft.com/office/drawing/2014/main" id="{C317B3E7-2030-4D2A-AC83-D981126DE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17982" y="5252118"/>
            <a:ext cx="650875" cy="595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88ACAAD7-A9C6-44EC-AC71-BEA8FDD66B57}"/>
              </a:ext>
            </a:extLst>
          </p:cNvPr>
          <p:cNvCxnSpPr>
            <a:cxnSpLocks/>
          </p:cNvCxnSpPr>
          <p:nvPr/>
        </p:nvCxnSpPr>
        <p:spPr>
          <a:xfrm flipH="1" flipV="1">
            <a:off x="10495888" y="3654192"/>
            <a:ext cx="602523" cy="57454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0C653744-DC73-4714-AECF-A6182BC8B264}"/>
              </a:ext>
            </a:extLst>
          </p:cNvPr>
          <p:cNvCxnSpPr>
            <a:cxnSpLocks/>
          </p:cNvCxnSpPr>
          <p:nvPr/>
        </p:nvCxnSpPr>
        <p:spPr>
          <a:xfrm flipH="1" flipV="1">
            <a:off x="8366999" y="1602490"/>
            <a:ext cx="647062" cy="633218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7308878" y="1397010"/>
            <a:ext cx="0" cy="4799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ZoneTexte 128">
            <a:extLst>
              <a:ext uri="{FF2B5EF4-FFF2-40B4-BE49-F238E27FC236}">
                <a16:creationId xmlns:a16="http://schemas.microsoft.com/office/drawing/2014/main" id="{7607D465-1828-43F7-B9D9-1C2F6FCB0338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EE3A7BD7-8AC7-4782-B94E-579C1E3E0096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SpongeBob SquarePants (character) - Wikipedia">
            <a:extLst>
              <a:ext uri="{FF2B5EF4-FFF2-40B4-BE49-F238E27FC236}">
                <a16:creationId xmlns:a16="http://schemas.microsoft.com/office/drawing/2014/main" id="{868806E0-1719-48DA-829E-4567AD52F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70162" y="320610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SpongeBob SquarePants (character) - Wikipedia">
            <a:extLst>
              <a:ext uri="{FF2B5EF4-FFF2-40B4-BE49-F238E27FC236}">
                <a16:creationId xmlns:a16="http://schemas.microsoft.com/office/drawing/2014/main" id="{4FF925DD-EDD0-4A0F-9271-C2C2B2647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81260" y="2839821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SpongeBob SquarePants (character) - Wikipedia">
            <a:extLst>
              <a:ext uri="{FF2B5EF4-FFF2-40B4-BE49-F238E27FC236}">
                <a16:creationId xmlns:a16="http://schemas.microsoft.com/office/drawing/2014/main" id="{1BE23833-BD14-4927-AC9C-12691C196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0143" y="2508305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SpongeBob SquarePants (character) - Wikipedia">
            <a:extLst>
              <a:ext uri="{FF2B5EF4-FFF2-40B4-BE49-F238E27FC236}">
                <a16:creationId xmlns:a16="http://schemas.microsoft.com/office/drawing/2014/main" id="{E12AB569-6F1D-4D9E-9876-112EB071A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61042" y="3451167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Image 149">
            <a:extLst>
              <a:ext uri="{FF2B5EF4-FFF2-40B4-BE49-F238E27FC236}">
                <a16:creationId xmlns:a16="http://schemas.microsoft.com/office/drawing/2014/main" id="{9A532F2D-BDDA-4125-BF19-2F3A4B8B3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1989" y="2472909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4" name="Image 153">
            <a:extLst>
              <a:ext uri="{FF2B5EF4-FFF2-40B4-BE49-F238E27FC236}">
                <a16:creationId xmlns:a16="http://schemas.microsoft.com/office/drawing/2014/main" id="{EE28C087-A546-49E6-94DA-44EC6FE43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3140" y="3295865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5" name="Image 154">
            <a:extLst>
              <a:ext uri="{FF2B5EF4-FFF2-40B4-BE49-F238E27FC236}">
                <a16:creationId xmlns:a16="http://schemas.microsoft.com/office/drawing/2014/main" id="{740702BA-9A0E-4953-8816-7171AAEC9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6950" y="3091975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6" name="Image 155">
            <a:extLst>
              <a:ext uri="{FF2B5EF4-FFF2-40B4-BE49-F238E27FC236}">
                <a16:creationId xmlns:a16="http://schemas.microsoft.com/office/drawing/2014/main" id="{A15129A3-9AA9-4DD1-8A1F-EAABC308B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46391" y="2357459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Context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0D0701A-A663-4D3F-9E6B-434340DE3492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E4518B9-B1D7-48E5-8015-298057278166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4813E4B-2D4D-C892-05AD-46241688E6C1}"/>
              </a:ext>
            </a:extLst>
          </p:cNvPr>
          <p:cNvSpPr txBox="1"/>
          <p:nvPr/>
        </p:nvSpPr>
        <p:spPr>
          <a:xfrm>
            <a:off x="7974206" y="906963"/>
            <a:ext cx="166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Mutualism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A4D5025-6EFB-E2F8-65AF-81657CE945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124" y="843941"/>
            <a:ext cx="570236" cy="56524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E306EF7-AA98-333F-A467-58076A1EB3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302" y="843941"/>
            <a:ext cx="570236" cy="56524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B6162A2-8732-AE52-741D-97E650CCAD3C}"/>
              </a:ext>
            </a:extLst>
          </p:cNvPr>
          <p:cNvSpPr txBox="1"/>
          <p:nvPr/>
        </p:nvSpPr>
        <p:spPr>
          <a:xfrm>
            <a:off x="10521420" y="718837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FCDB50-2551-5138-386F-D0C8D53D4E6F}"/>
              </a:ext>
            </a:extLst>
          </p:cNvPr>
          <p:cNvSpPr txBox="1"/>
          <p:nvPr/>
        </p:nvSpPr>
        <p:spPr>
          <a:xfrm>
            <a:off x="2686298" y="933010"/>
            <a:ext cx="297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Competition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6F88858-CD13-1D67-D0AA-F1E54BF2A2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76" y="903620"/>
            <a:ext cx="493792" cy="49138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6D508DE-E2F7-45A8-7DA1-3137E0FF41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32" y="908925"/>
            <a:ext cx="487831" cy="48544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29A72CD-656C-C679-8B47-078E302E9634}"/>
              </a:ext>
            </a:extLst>
          </p:cNvPr>
          <p:cNvSpPr txBox="1"/>
          <p:nvPr/>
        </p:nvSpPr>
        <p:spPr>
          <a:xfrm>
            <a:off x="5540000" y="719000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9308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Ellipse 64">
            <a:extLst>
              <a:ext uri="{FF2B5EF4-FFF2-40B4-BE49-F238E27FC236}">
                <a16:creationId xmlns:a16="http://schemas.microsoft.com/office/drawing/2014/main" id="{F1209A56-0F6C-47B9-A87D-B22E9E37F947}"/>
              </a:ext>
            </a:extLst>
          </p:cNvPr>
          <p:cNvSpPr/>
          <p:nvPr/>
        </p:nvSpPr>
        <p:spPr>
          <a:xfrm rot="16725120">
            <a:off x="2486440" y="2121193"/>
            <a:ext cx="2112769" cy="1797977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F20EA1D-B0D9-4B7A-B7EB-D0A9D83A49E4}"/>
              </a:ext>
            </a:extLst>
          </p:cNvPr>
          <p:cNvSpPr/>
          <p:nvPr/>
        </p:nvSpPr>
        <p:spPr>
          <a:xfrm>
            <a:off x="2113213" y="4645608"/>
            <a:ext cx="3327295" cy="1473257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chemeClr val="accent5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25B214AA-0D26-47E1-A851-98303A7F8ADA}"/>
              </a:ext>
            </a:extLst>
          </p:cNvPr>
          <p:cNvSpPr/>
          <p:nvPr/>
        </p:nvSpPr>
        <p:spPr>
          <a:xfrm>
            <a:off x="3940204" y="4645609"/>
            <a:ext cx="2909143" cy="1473348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rgbClr val="FF0000">
              <a:alpha val="4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A716783-D815-4069-ADD3-B91552A150E0}"/>
              </a:ext>
            </a:extLst>
          </p:cNvPr>
          <p:cNvSpPr/>
          <p:nvPr/>
        </p:nvSpPr>
        <p:spPr>
          <a:xfrm rot="2216373">
            <a:off x="4279178" y="1964591"/>
            <a:ext cx="1844898" cy="2176914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57071A9B-F447-49B3-A3D6-8C25C44DB14D}"/>
              </a:ext>
            </a:extLst>
          </p:cNvPr>
          <p:cNvSpPr/>
          <p:nvPr/>
        </p:nvSpPr>
        <p:spPr>
          <a:xfrm>
            <a:off x="7714403" y="4784179"/>
            <a:ext cx="3638550" cy="1353910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chemeClr val="accent5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D59A174E-C808-40E8-9242-5F1AED75EB1F}"/>
              </a:ext>
            </a:extLst>
          </p:cNvPr>
          <p:cNvSpPr/>
          <p:nvPr/>
        </p:nvSpPr>
        <p:spPr>
          <a:xfrm>
            <a:off x="7820616" y="4790212"/>
            <a:ext cx="3838709" cy="1348058"/>
          </a:xfrm>
          <a:custGeom>
            <a:avLst/>
            <a:gdLst>
              <a:gd name="connsiteX0" fmla="*/ 398402 w 1367904"/>
              <a:gd name="connsiteY0" fmla="*/ 479131 h 554308"/>
              <a:gd name="connsiteX1" fmla="*/ 728101 w 1367904"/>
              <a:gd name="connsiteY1" fmla="*/ 37 h 554308"/>
              <a:gd name="connsiteX2" fmla="*/ 975375 w 1367904"/>
              <a:gd name="connsiteY2" fmla="*/ 453373 h 554308"/>
              <a:gd name="connsiteX3" fmla="*/ 1335984 w 1367904"/>
              <a:gd name="connsiteY3" fmla="*/ 548677 h 554308"/>
              <a:gd name="connsiteX4" fmla="*/ 89309 w 1367904"/>
              <a:gd name="connsiteY4" fmla="*/ 543525 h 554308"/>
              <a:gd name="connsiteX5" fmla="*/ 133097 w 1367904"/>
              <a:gd name="connsiteY5" fmla="*/ 546101 h 554308"/>
              <a:gd name="connsiteX6" fmla="*/ 398402 w 1367904"/>
              <a:gd name="connsiteY6" fmla="*/ 479131 h 554308"/>
              <a:gd name="connsiteX0" fmla="*/ 438358 w 1369224"/>
              <a:gd name="connsiteY0" fmla="*/ 412230 h 555190"/>
              <a:gd name="connsiteX1" fmla="*/ 729421 w 1369224"/>
              <a:gd name="connsiteY1" fmla="*/ 106 h 555190"/>
              <a:gd name="connsiteX2" fmla="*/ 976695 w 1369224"/>
              <a:gd name="connsiteY2" fmla="*/ 453442 h 555190"/>
              <a:gd name="connsiteX3" fmla="*/ 1337304 w 1369224"/>
              <a:gd name="connsiteY3" fmla="*/ 548746 h 555190"/>
              <a:gd name="connsiteX4" fmla="*/ 90629 w 1369224"/>
              <a:gd name="connsiteY4" fmla="*/ 543594 h 555190"/>
              <a:gd name="connsiteX5" fmla="*/ 134417 w 1369224"/>
              <a:gd name="connsiteY5" fmla="*/ 546170 h 555190"/>
              <a:gd name="connsiteX6" fmla="*/ 438358 w 1369224"/>
              <a:gd name="connsiteY6" fmla="*/ 412230 h 555190"/>
              <a:gd name="connsiteX0" fmla="*/ 473349 w 1406615"/>
              <a:gd name="connsiteY0" fmla="*/ 412230 h 555190"/>
              <a:gd name="connsiteX1" fmla="*/ 764412 w 1406615"/>
              <a:gd name="connsiteY1" fmla="*/ 106 h 555190"/>
              <a:gd name="connsiteX2" fmla="*/ 1011686 w 1406615"/>
              <a:gd name="connsiteY2" fmla="*/ 453442 h 555190"/>
              <a:gd name="connsiteX3" fmla="*/ 1372295 w 1406615"/>
              <a:gd name="connsiteY3" fmla="*/ 548746 h 555190"/>
              <a:gd name="connsiteX4" fmla="*/ 81832 w 1406615"/>
              <a:gd name="connsiteY4" fmla="*/ 543594 h 555190"/>
              <a:gd name="connsiteX5" fmla="*/ 169408 w 1406615"/>
              <a:gd name="connsiteY5" fmla="*/ 546170 h 555190"/>
              <a:gd name="connsiteX6" fmla="*/ 473349 w 1406615"/>
              <a:gd name="connsiteY6" fmla="*/ 412230 h 555190"/>
              <a:gd name="connsiteX0" fmla="*/ 488830 w 1422096"/>
              <a:gd name="connsiteY0" fmla="*/ 412230 h 554377"/>
              <a:gd name="connsiteX1" fmla="*/ 779893 w 1422096"/>
              <a:gd name="connsiteY1" fmla="*/ 106 h 554377"/>
              <a:gd name="connsiteX2" fmla="*/ 1027167 w 1422096"/>
              <a:gd name="connsiteY2" fmla="*/ 453442 h 554377"/>
              <a:gd name="connsiteX3" fmla="*/ 1387776 w 1422096"/>
              <a:gd name="connsiteY3" fmla="*/ 548746 h 554377"/>
              <a:gd name="connsiteX4" fmla="*/ 97313 w 1422096"/>
              <a:gd name="connsiteY4" fmla="*/ 543594 h 554377"/>
              <a:gd name="connsiteX5" fmla="*/ 123071 w 1422096"/>
              <a:gd name="connsiteY5" fmla="*/ 533291 h 554377"/>
              <a:gd name="connsiteX6" fmla="*/ 488830 w 1422096"/>
              <a:gd name="connsiteY6" fmla="*/ 412230 h 554377"/>
              <a:gd name="connsiteX0" fmla="*/ 488830 w 1422201"/>
              <a:gd name="connsiteY0" fmla="*/ 381329 h 523476"/>
              <a:gd name="connsiteX1" fmla="*/ 769590 w 1422201"/>
              <a:gd name="connsiteY1" fmla="*/ 115 h 523476"/>
              <a:gd name="connsiteX2" fmla="*/ 1027167 w 1422201"/>
              <a:gd name="connsiteY2" fmla="*/ 422541 h 523476"/>
              <a:gd name="connsiteX3" fmla="*/ 1387776 w 1422201"/>
              <a:gd name="connsiteY3" fmla="*/ 517845 h 523476"/>
              <a:gd name="connsiteX4" fmla="*/ 97313 w 1422201"/>
              <a:gd name="connsiteY4" fmla="*/ 512693 h 523476"/>
              <a:gd name="connsiteX5" fmla="*/ 123071 w 1422201"/>
              <a:gd name="connsiteY5" fmla="*/ 502390 h 523476"/>
              <a:gd name="connsiteX6" fmla="*/ 488830 w 1422201"/>
              <a:gd name="connsiteY6" fmla="*/ 381329 h 523476"/>
              <a:gd name="connsiteX0" fmla="*/ 488830 w 1417570"/>
              <a:gd name="connsiteY0" fmla="*/ 381215 h 526550"/>
              <a:gd name="connsiteX1" fmla="*/ 769590 w 1417570"/>
              <a:gd name="connsiteY1" fmla="*/ 1 h 526550"/>
              <a:gd name="connsiteX2" fmla="*/ 985955 w 1417570"/>
              <a:gd name="connsiteY2" fmla="*/ 378638 h 526550"/>
              <a:gd name="connsiteX3" fmla="*/ 1387776 w 1417570"/>
              <a:gd name="connsiteY3" fmla="*/ 517731 h 526550"/>
              <a:gd name="connsiteX4" fmla="*/ 97313 w 1417570"/>
              <a:gd name="connsiteY4" fmla="*/ 512579 h 526550"/>
              <a:gd name="connsiteX5" fmla="*/ 123071 w 1417570"/>
              <a:gd name="connsiteY5" fmla="*/ 502276 h 526550"/>
              <a:gd name="connsiteX6" fmla="*/ 488830 w 1417570"/>
              <a:gd name="connsiteY6" fmla="*/ 381215 h 526550"/>
              <a:gd name="connsiteX0" fmla="*/ 488830 w 1421587"/>
              <a:gd name="connsiteY0" fmla="*/ 381487 h 521971"/>
              <a:gd name="connsiteX1" fmla="*/ 769590 w 1421587"/>
              <a:gd name="connsiteY1" fmla="*/ 273 h 521971"/>
              <a:gd name="connsiteX2" fmla="*/ 1022016 w 1421587"/>
              <a:gd name="connsiteY2" fmla="*/ 445880 h 521971"/>
              <a:gd name="connsiteX3" fmla="*/ 1387776 w 1421587"/>
              <a:gd name="connsiteY3" fmla="*/ 518003 h 521971"/>
              <a:gd name="connsiteX4" fmla="*/ 97313 w 1421587"/>
              <a:gd name="connsiteY4" fmla="*/ 512851 h 521971"/>
              <a:gd name="connsiteX5" fmla="*/ 123071 w 1421587"/>
              <a:gd name="connsiteY5" fmla="*/ 502548 h 521971"/>
              <a:gd name="connsiteX6" fmla="*/ 488830 w 1421587"/>
              <a:gd name="connsiteY6" fmla="*/ 381487 h 521971"/>
              <a:gd name="connsiteX0" fmla="*/ 451298 w 1420115"/>
              <a:gd name="connsiteY0" fmla="*/ 427598 h 521718"/>
              <a:gd name="connsiteX1" fmla="*/ 768118 w 1420115"/>
              <a:gd name="connsiteY1" fmla="*/ 20 h 521718"/>
              <a:gd name="connsiteX2" fmla="*/ 1020544 w 1420115"/>
              <a:gd name="connsiteY2" fmla="*/ 445627 h 521718"/>
              <a:gd name="connsiteX3" fmla="*/ 1386304 w 1420115"/>
              <a:gd name="connsiteY3" fmla="*/ 517750 h 521718"/>
              <a:gd name="connsiteX4" fmla="*/ 95841 w 1420115"/>
              <a:gd name="connsiteY4" fmla="*/ 512598 h 521718"/>
              <a:gd name="connsiteX5" fmla="*/ 121599 w 1420115"/>
              <a:gd name="connsiteY5" fmla="*/ 502295 h 521718"/>
              <a:gd name="connsiteX6" fmla="*/ 451298 w 1420115"/>
              <a:gd name="connsiteY6" fmla="*/ 427598 h 521718"/>
              <a:gd name="connsiteX0" fmla="*/ 451298 w 1420321"/>
              <a:gd name="connsiteY0" fmla="*/ 427598 h 521718"/>
              <a:gd name="connsiteX1" fmla="*/ 747512 w 1420321"/>
              <a:gd name="connsiteY1" fmla="*/ 20 h 521718"/>
              <a:gd name="connsiteX2" fmla="*/ 1020544 w 1420321"/>
              <a:gd name="connsiteY2" fmla="*/ 445627 h 521718"/>
              <a:gd name="connsiteX3" fmla="*/ 1386304 w 1420321"/>
              <a:gd name="connsiteY3" fmla="*/ 517750 h 521718"/>
              <a:gd name="connsiteX4" fmla="*/ 95841 w 1420321"/>
              <a:gd name="connsiteY4" fmla="*/ 512598 h 521718"/>
              <a:gd name="connsiteX5" fmla="*/ 121599 w 1420321"/>
              <a:gd name="connsiteY5" fmla="*/ 502295 h 521718"/>
              <a:gd name="connsiteX6" fmla="*/ 451298 w 1420321"/>
              <a:gd name="connsiteY6" fmla="*/ 427598 h 521718"/>
              <a:gd name="connsiteX0" fmla="*/ 451298 w 1425198"/>
              <a:gd name="connsiteY0" fmla="*/ 427598 h 513285"/>
              <a:gd name="connsiteX1" fmla="*/ 747512 w 1425198"/>
              <a:gd name="connsiteY1" fmla="*/ 20 h 513285"/>
              <a:gd name="connsiteX2" fmla="*/ 1020544 w 1425198"/>
              <a:gd name="connsiteY2" fmla="*/ 445627 h 513285"/>
              <a:gd name="connsiteX3" fmla="*/ 1391456 w 1425198"/>
              <a:gd name="connsiteY3" fmla="*/ 504872 h 513285"/>
              <a:gd name="connsiteX4" fmla="*/ 95841 w 1425198"/>
              <a:gd name="connsiteY4" fmla="*/ 512598 h 513285"/>
              <a:gd name="connsiteX5" fmla="*/ 121599 w 1425198"/>
              <a:gd name="connsiteY5" fmla="*/ 502295 h 513285"/>
              <a:gd name="connsiteX6" fmla="*/ 451298 w 1425198"/>
              <a:gd name="connsiteY6" fmla="*/ 427598 h 513285"/>
              <a:gd name="connsiteX0" fmla="*/ 451298 w 1419391"/>
              <a:gd name="connsiteY0" fmla="*/ 427598 h 512889"/>
              <a:gd name="connsiteX1" fmla="*/ 747512 w 1419391"/>
              <a:gd name="connsiteY1" fmla="*/ 20 h 512889"/>
              <a:gd name="connsiteX2" fmla="*/ 1020544 w 1419391"/>
              <a:gd name="connsiteY2" fmla="*/ 445627 h 512889"/>
              <a:gd name="connsiteX3" fmla="*/ 1391456 w 1419391"/>
              <a:gd name="connsiteY3" fmla="*/ 504872 h 512889"/>
              <a:gd name="connsiteX4" fmla="*/ 95841 w 1419391"/>
              <a:gd name="connsiteY4" fmla="*/ 512598 h 512889"/>
              <a:gd name="connsiteX5" fmla="*/ 121599 w 1419391"/>
              <a:gd name="connsiteY5" fmla="*/ 502295 h 512889"/>
              <a:gd name="connsiteX6" fmla="*/ 451298 w 1419391"/>
              <a:gd name="connsiteY6" fmla="*/ 427598 h 512889"/>
              <a:gd name="connsiteX0" fmla="*/ 451298 w 1391463"/>
              <a:gd name="connsiteY0" fmla="*/ 427598 h 547916"/>
              <a:gd name="connsiteX1" fmla="*/ 747512 w 1391463"/>
              <a:gd name="connsiteY1" fmla="*/ 20 h 547916"/>
              <a:gd name="connsiteX2" fmla="*/ 1020544 w 1391463"/>
              <a:gd name="connsiteY2" fmla="*/ 445627 h 547916"/>
              <a:gd name="connsiteX3" fmla="*/ 1391456 w 1391463"/>
              <a:gd name="connsiteY3" fmla="*/ 504872 h 547916"/>
              <a:gd name="connsiteX4" fmla="*/ 95841 w 1391463"/>
              <a:gd name="connsiteY4" fmla="*/ 512598 h 547916"/>
              <a:gd name="connsiteX5" fmla="*/ 121599 w 1391463"/>
              <a:gd name="connsiteY5" fmla="*/ 502295 h 547916"/>
              <a:gd name="connsiteX6" fmla="*/ 451298 w 1391463"/>
              <a:gd name="connsiteY6" fmla="*/ 427598 h 547916"/>
              <a:gd name="connsiteX0" fmla="*/ 451298 w 1413103"/>
              <a:gd name="connsiteY0" fmla="*/ 427598 h 512889"/>
              <a:gd name="connsiteX1" fmla="*/ 747512 w 1413103"/>
              <a:gd name="connsiteY1" fmla="*/ 20 h 512889"/>
              <a:gd name="connsiteX2" fmla="*/ 1020544 w 1413103"/>
              <a:gd name="connsiteY2" fmla="*/ 445627 h 512889"/>
              <a:gd name="connsiteX3" fmla="*/ 1391456 w 1413103"/>
              <a:gd name="connsiteY3" fmla="*/ 504872 h 512889"/>
              <a:gd name="connsiteX4" fmla="*/ 95841 w 1413103"/>
              <a:gd name="connsiteY4" fmla="*/ 512598 h 512889"/>
              <a:gd name="connsiteX5" fmla="*/ 121599 w 1413103"/>
              <a:gd name="connsiteY5" fmla="*/ 502295 h 512889"/>
              <a:gd name="connsiteX6" fmla="*/ 451298 w 1413103"/>
              <a:gd name="connsiteY6" fmla="*/ 427598 h 512889"/>
              <a:gd name="connsiteX0" fmla="*/ 531304 w 1493109"/>
              <a:gd name="connsiteY0" fmla="*/ 427595 h 512595"/>
              <a:gd name="connsiteX1" fmla="*/ 827518 w 1493109"/>
              <a:gd name="connsiteY1" fmla="*/ 17 h 512595"/>
              <a:gd name="connsiteX2" fmla="*/ 1100550 w 1493109"/>
              <a:gd name="connsiteY2" fmla="*/ 445624 h 512595"/>
              <a:gd name="connsiteX3" fmla="*/ 1471462 w 1493109"/>
              <a:gd name="connsiteY3" fmla="*/ 504869 h 512595"/>
              <a:gd name="connsiteX4" fmla="*/ 175847 w 1493109"/>
              <a:gd name="connsiteY4" fmla="*/ 512595 h 512595"/>
              <a:gd name="connsiteX5" fmla="*/ 34287 w 1493109"/>
              <a:gd name="connsiteY5" fmla="*/ 200504 h 512595"/>
              <a:gd name="connsiteX6" fmla="*/ 531304 w 1493109"/>
              <a:gd name="connsiteY6" fmla="*/ 427595 h 512595"/>
              <a:gd name="connsiteX0" fmla="*/ 521371 w 1483176"/>
              <a:gd name="connsiteY0" fmla="*/ 427597 h 512597"/>
              <a:gd name="connsiteX1" fmla="*/ 817585 w 1483176"/>
              <a:gd name="connsiteY1" fmla="*/ 19 h 512597"/>
              <a:gd name="connsiteX2" fmla="*/ 1090617 w 1483176"/>
              <a:gd name="connsiteY2" fmla="*/ 445626 h 512597"/>
              <a:gd name="connsiteX3" fmla="*/ 1461529 w 1483176"/>
              <a:gd name="connsiteY3" fmla="*/ 504871 h 512597"/>
              <a:gd name="connsiteX4" fmla="*/ 165914 w 1483176"/>
              <a:gd name="connsiteY4" fmla="*/ 512597 h 512597"/>
              <a:gd name="connsiteX5" fmla="*/ 38642 w 1483176"/>
              <a:gd name="connsiteY5" fmla="*/ 491018 h 512597"/>
              <a:gd name="connsiteX6" fmla="*/ 521371 w 1483176"/>
              <a:gd name="connsiteY6" fmla="*/ 427597 h 512597"/>
              <a:gd name="connsiteX0" fmla="*/ 391148 w 1352953"/>
              <a:gd name="connsiteY0" fmla="*/ 427597 h 512597"/>
              <a:gd name="connsiteX1" fmla="*/ 687362 w 1352953"/>
              <a:gd name="connsiteY1" fmla="*/ 19 h 512597"/>
              <a:gd name="connsiteX2" fmla="*/ 960394 w 1352953"/>
              <a:gd name="connsiteY2" fmla="*/ 445626 h 512597"/>
              <a:gd name="connsiteX3" fmla="*/ 1331306 w 1352953"/>
              <a:gd name="connsiteY3" fmla="*/ 504871 h 512597"/>
              <a:gd name="connsiteX4" fmla="*/ 35691 w 1352953"/>
              <a:gd name="connsiteY4" fmla="*/ 512597 h 512597"/>
              <a:gd name="connsiteX5" fmla="*/ 391148 w 1352953"/>
              <a:gd name="connsiteY5" fmla="*/ 427597 h 512597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4944"/>
              <a:gd name="connsiteY0" fmla="*/ 427597 h 514379"/>
              <a:gd name="connsiteX1" fmla="*/ 709353 w 1374944"/>
              <a:gd name="connsiteY1" fmla="*/ 19 h 514379"/>
              <a:gd name="connsiteX2" fmla="*/ 982385 w 1374944"/>
              <a:gd name="connsiteY2" fmla="*/ 445626 h 514379"/>
              <a:gd name="connsiteX3" fmla="*/ 1353297 w 1374944"/>
              <a:gd name="connsiteY3" fmla="*/ 504871 h 514379"/>
              <a:gd name="connsiteX4" fmla="*/ 57682 w 1374944"/>
              <a:gd name="connsiteY4" fmla="*/ 512597 h 514379"/>
              <a:gd name="connsiteX5" fmla="*/ 413139 w 1374944"/>
              <a:gd name="connsiteY5" fmla="*/ 427597 h 514379"/>
              <a:gd name="connsiteX0" fmla="*/ 413139 w 1377233"/>
              <a:gd name="connsiteY0" fmla="*/ 427597 h 514379"/>
              <a:gd name="connsiteX1" fmla="*/ 709353 w 1377233"/>
              <a:gd name="connsiteY1" fmla="*/ 19 h 514379"/>
              <a:gd name="connsiteX2" fmla="*/ 982385 w 1377233"/>
              <a:gd name="connsiteY2" fmla="*/ 445626 h 514379"/>
              <a:gd name="connsiteX3" fmla="*/ 1355678 w 1377233"/>
              <a:gd name="connsiteY3" fmla="*/ 509634 h 514379"/>
              <a:gd name="connsiteX4" fmla="*/ 57682 w 1377233"/>
              <a:gd name="connsiteY4" fmla="*/ 512597 h 514379"/>
              <a:gd name="connsiteX5" fmla="*/ 413139 w 1377233"/>
              <a:gd name="connsiteY5" fmla="*/ 427597 h 514379"/>
              <a:gd name="connsiteX0" fmla="*/ 413139 w 1380806"/>
              <a:gd name="connsiteY0" fmla="*/ 427597 h 514707"/>
              <a:gd name="connsiteX1" fmla="*/ 709353 w 1380806"/>
              <a:gd name="connsiteY1" fmla="*/ 19 h 514707"/>
              <a:gd name="connsiteX2" fmla="*/ 982385 w 1380806"/>
              <a:gd name="connsiteY2" fmla="*/ 445626 h 514707"/>
              <a:gd name="connsiteX3" fmla="*/ 1355678 w 1380806"/>
              <a:gd name="connsiteY3" fmla="*/ 509634 h 514707"/>
              <a:gd name="connsiteX4" fmla="*/ 57682 w 1380806"/>
              <a:gd name="connsiteY4" fmla="*/ 512597 h 514707"/>
              <a:gd name="connsiteX5" fmla="*/ 413139 w 1380806"/>
              <a:gd name="connsiteY5" fmla="*/ 427597 h 514707"/>
              <a:gd name="connsiteX0" fmla="*/ 413139 w 1489646"/>
              <a:gd name="connsiteY0" fmla="*/ 427597 h 514379"/>
              <a:gd name="connsiteX1" fmla="*/ 709353 w 1489646"/>
              <a:gd name="connsiteY1" fmla="*/ 19 h 514379"/>
              <a:gd name="connsiteX2" fmla="*/ 982385 w 1489646"/>
              <a:gd name="connsiteY2" fmla="*/ 445626 h 514379"/>
              <a:gd name="connsiteX3" fmla="*/ 1355678 w 1489646"/>
              <a:gd name="connsiteY3" fmla="*/ 509634 h 514379"/>
              <a:gd name="connsiteX4" fmla="*/ 57682 w 1489646"/>
              <a:gd name="connsiteY4" fmla="*/ 512597 h 514379"/>
              <a:gd name="connsiteX5" fmla="*/ 413139 w 1489646"/>
              <a:gd name="connsiteY5" fmla="*/ 427597 h 514379"/>
              <a:gd name="connsiteX0" fmla="*/ 413139 w 1397934"/>
              <a:gd name="connsiteY0" fmla="*/ 427597 h 514379"/>
              <a:gd name="connsiteX1" fmla="*/ 709353 w 1397934"/>
              <a:gd name="connsiteY1" fmla="*/ 19 h 514379"/>
              <a:gd name="connsiteX2" fmla="*/ 982385 w 1397934"/>
              <a:gd name="connsiteY2" fmla="*/ 445626 h 514379"/>
              <a:gd name="connsiteX3" fmla="*/ 1355678 w 1397934"/>
              <a:gd name="connsiteY3" fmla="*/ 509634 h 514379"/>
              <a:gd name="connsiteX4" fmla="*/ 57682 w 1397934"/>
              <a:gd name="connsiteY4" fmla="*/ 512597 h 514379"/>
              <a:gd name="connsiteX5" fmla="*/ 413139 w 1397934"/>
              <a:gd name="connsiteY5" fmla="*/ 427597 h 514379"/>
              <a:gd name="connsiteX0" fmla="*/ 412973 w 1397903"/>
              <a:gd name="connsiteY0" fmla="*/ 427597 h 514379"/>
              <a:gd name="connsiteX1" fmla="*/ 697281 w 1397903"/>
              <a:gd name="connsiteY1" fmla="*/ 19 h 514379"/>
              <a:gd name="connsiteX2" fmla="*/ 982219 w 1397903"/>
              <a:gd name="connsiteY2" fmla="*/ 445626 h 514379"/>
              <a:gd name="connsiteX3" fmla="*/ 1355512 w 1397903"/>
              <a:gd name="connsiteY3" fmla="*/ 509634 h 514379"/>
              <a:gd name="connsiteX4" fmla="*/ 57516 w 1397903"/>
              <a:gd name="connsiteY4" fmla="*/ 512597 h 514379"/>
              <a:gd name="connsiteX5" fmla="*/ 412973 w 1397903"/>
              <a:gd name="connsiteY5" fmla="*/ 427597 h 514379"/>
              <a:gd name="connsiteX0" fmla="*/ 412973 w 1388689"/>
              <a:gd name="connsiteY0" fmla="*/ 427579 h 516419"/>
              <a:gd name="connsiteX1" fmla="*/ 697281 w 1388689"/>
              <a:gd name="connsiteY1" fmla="*/ 1 h 516419"/>
              <a:gd name="connsiteX2" fmla="*/ 977456 w 1388689"/>
              <a:gd name="connsiteY2" fmla="*/ 428940 h 516419"/>
              <a:gd name="connsiteX3" fmla="*/ 1355512 w 1388689"/>
              <a:gd name="connsiteY3" fmla="*/ 509616 h 516419"/>
              <a:gd name="connsiteX4" fmla="*/ 57516 w 1388689"/>
              <a:gd name="connsiteY4" fmla="*/ 512579 h 516419"/>
              <a:gd name="connsiteX5" fmla="*/ 412973 w 1388689"/>
              <a:gd name="connsiteY5" fmla="*/ 427579 h 516419"/>
              <a:gd name="connsiteX0" fmla="*/ 412973 w 1388689"/>
              <a:gd name="connsiteY0" fmla="*/ 427597 h 515219"/>
              <a:gd name="connsiteX1" fmla="*/ 697281 w 1388689"/>
              <a:gd name="connsiteY1" fmla="*/ 19 h 515219"/>
              <a:gd name="connsiteX2" fmla="*/ 977456 w 1388689"/>
              <a:gd name="connsiteY2" fmla="*/ 445627 h 515219"/>
              <a:gd name="connsiteX3" fmla="*/ 1355512 w 1388689"/>
              <a:gd name="connsiteY3" fmla="*/ 509634 h 515219"/>
              <a:gd name="connsiteX4" fmla="*/ 57516 w 1388689"/>
              <a:gd name="connsiteY4" fmla="*/ 512597 h 515219"/>
              <a:gd name="connsiteX5" fmla="*/ 412973 w 1388689"/>
              <a:gd name="connsiteY5" fmla="*/ 427597 h 515219"/>
              <a:gd name="connsiteX0" fmla="*/ 412973 w 1406781"/>
              <a:gd name="connsiteY0" fmla="*/ 427597 h 515219"/>
              <a:gd name="connsiteX1" fmla="*/ 697281 w 1406781"/>
              <a:gd name="connsiteY1" fmla="*/ 19 h 515219"/>
              <a:gd name="connsiteX2" fmla="*/ 977456 w 1406781"/>
              <a:gd name="connsiteY2" fmla="*/ 445627 h 515219"/>
              <a:gd name="connsiteX3" fmla="*/ 1374562 w 1406781"/>
              <a:gd name="connsiteY3" fmla="*/ 509634 h 515219"/>
              <a:gd name="connsiteX4" fmla="*/ 57516 w 1406781"/>
              <a:gd name="connsiteY4" fmla="*/ 512597 h 515219"/>
              <a:gd name="connsiteX5" fmla="*/ 412973 w 1406781"/>
              <a:gd name="connsiteY5" fmla="*/ 427597 h 51521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2973 w 1412214"/>
              <a:gd name="connsiteY0" fmla="*/ 427597 h 514379"/>
              <a:gd name="connsiteX1" fmla="*/ 697281 w 1412214"/>
              <a:gd name="connsiteY1" fmla="*/ 19 h 514379"/>
              <a:gd name="connsiteX2" fmla="*/ 977456 w 1412214"/>
              <a:gd name="connsiteY2" fmla="*/ 445627 h 514379"/>
              <a:gd name="connsiteX3" fmla="*/ 1374562 w 1412214"/>
              <a:gd name="connsiteY3" fmla="*/ 509634 h 514379"/>
              <a:gd name="connsiteX4" fmla="*/ 57516 w 1412214"/>
              <a:gd name="connsiteY4" fmla="*/ 512597 h 514379"/>
              <a:gd name="connsiteX5" fmla="*/ 412973 w 1412214"/>
              <a:gd name="connsiteY5" fmla="*/ 427597 h 514379"/>
              <a:gd name="connsiteX0" fmla="*/ 414735 w 1413976"/>
              <a:gd name="connsiteY0" fmla="*/ 427597 h 512597"/>
              <a:gd name="connsiteX1" fmla="*/ 699043 w 1413976"/>
              <a:gd name="connsiteY1" fmla="*/ 19 h 512597"/>
              <a:gd name="connsiteX2" fmla="*/ 979218 w 1413976"/>
              <a:gd name="connsiteY2" fmla="*/ 445627 h 512597"/>
              <a:gd name="connsiteX3" fmla="*/ 1376324 w 1413976"/>
              <a:gd name="connsiteY3" fmla="*/ 509634 h 512597"/>
              <a:gd name="connsiteX4" fmla="*/ 59278 w 1413976"/>
              <a:gd name="connsiteY4" fmla="*/ 512597 h 512597"/>
              <a:gd name="connsiteX5" fmla="*/ 414735 w 1413976"/>
              <a:gd name="connsiteY5" fmla="*/ 427597 h 512597"/>
              <a:gd name="connsiteX0" fmla="*/ 414735 w 1413976"/>
              <a:gd name="connsiteY0" fmla="*/ 436362 h 512584"/>
              <a:gd name="connsiteX1" fmla="*/ 699043 w 1413976"/>
              <a:gd name="connsiteY1" fmla="*/ 6 h 512584"/>
              <a:gd name="connsiteX2" fmla="*/ 979218 w 1413976"/>
              <a:gd name="connsiteY2" fmla="*/ 445614 h 512584"/>
              <a:gd name="connsiteX3" fmla="*/ 1376324 w 1413976"/>
              <a:gd name="connsiteY3" fmla="*/ 509621 h 512584"/>
              <a:gd name="connsiteX4" fmla="*/ 59278 w 1413976"/>
              <a:gd name="connsiteY4" fmla="*/ 512584 h 512584"/>
              <a:gd name="connsiteX5" fmla="*/ 414735 w 1413976"/>
              <a:gd name="connsiteY5" fmla="*/ 436362 h 51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3976" h="512584">
                <a:moveTo>
                  <a:pt x="414735" y="436362"/>
                </a:moveTo>
                <a:cubicBezTo>
                  <a:pt x="521362" y="350932"/>
                  <a:pt x="604963" y="-1536"/>
                  <a:pt x="699043" y="6"/>
                </a:cubicBezTo>
                <a:cubicBezTo>
                  <a:pt x="793124" y="1548"/>
                  <a:pt x="866338" y="360678"/>
                  <a:pt x="979218" y="445614"/>
                </a:cubicBezTo>
                <a:cubicBezTo>
                  <a:pt x="1092098" y="530550"/>
                  <a:pt x="1546316" y="507985"/>
                  <a:pt x="1376324" y="509621"/>
                </a:cubicBezTo>
                <a:lnTo>
                  <a:pt x="59278" y="512584"/>
                </a:lnTo>
                <a:cubicBezTo>
                  <a:pt x="-164089" y="511611"/>
                  <a:pt x="308108" y="521792"/>
                  <a:pt x="414735" y="436362"/>
                </a:cubicBezTo>
                <a:close/>
              </a:path>
            </a:pathLst>
          </a:custGeom>
          <a:solidFill>
            <a:srgbClr val="92D050">
              <a:alpha val="4000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78C475C1-B58D-48E3-A926-BC0685A459BF}"/>
              </a:ext>
            </a:extLst>
          </p:cNvPr>
          <p:cNvSpPr/>
          <p:nvPr/>
        </p:nvSpPr>
        <p:spPr>
          <a:xfrm rot="20147126">
            <a:off x="8751290" y="2257972"/>
            <a:ext cx="2495535" cy="1904773"/>
          </a:xfrm>
          <a:prstGeom prst="ellipse">
            <a:avLst/>
          </a:prstGeom>
          <a:solidFill>
            <a:srgbClr val="92D050">
              <a:alpha val="40000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95D158E1-5C6E-493A-B5DF-07D89925D31B}"/>
              </a:ext>
            </a:extLst>
          </p:cNvPr>
          <p:cNvSpPr/>
          <p:nvPr/>
        </p:nvSpPr>
        <p:spPr>
          <a:xfrm rot="20470754">
            <a:off x="8300872" y="1688911"/>
            <a:ext cx="2412440" cy="1933952"/>
          </a:xfrm>
          <a:prstGeom prst="ellipse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SpongeBob SquarePants (character) - Wikipedia">
            <a:extLst>
              <a:ext uri="{FF2B5EF4-FFF2-40B4-BE49-F238E27FC236}">
                <a16:creationId xmlns:a16="http://schemas.microsoft.com/office/drawing/2014/main" id="{353E71BD-2E0A-42A6-A0AC-05394814D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76554" y="5243959"/>
            <a:ext cx="660738" cy="61656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atrick Star - Wikipedia">
            <a:extLst>
              <a:ext uri="{FF2B5EF4-FFF2-40B4-BE49-F238E27FC236}">
                <a16:creationId xmlns:a16="http://schemas.microsoft.com/office/drawing/2014/main" id="{E5395B61-CE5B-47AA-A208-19C46400A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962" y="5284334"/>
            <a:ext cx="656296" cy="656296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SpongeBob SquarePants (character) - Wikipedia">
            <a:extLst>
              <a:ext uri="{FF2B5EF4-FFF2-40B4-BE49-F238E27FC236}">
                <a16:creationId xmlns:a16="http://schemas.microsoft.com/office/drawing/2014/main" id="{941658AB-A2D6-40DC-A574-B596F1FE8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843" y="2398659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SpongeBob SquarePants (character) - Wikipedia">
            <a:extLst>
              <a:ext uri="{FF2B5EF4-FFF2-40B4-BE49-F238E27FC236}">
                <a16:creationId xmlns:a16="http://schemas.microsoft.com/office/drawing/2014/main" id="{6BD14CDF-2C61-4FC9-BFBD-262389C20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032" y="2914094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Patrick Star - Wikipedia">
            <a:extLst>
              <a:ext uri="{FF2B5EF4-FFF2-40B4-BE49-F238E27FC236}">
                <a16:creationId xmlns:a16="http://schemas.microsoft.com/office/drawing/2014/main" id="{E49FBB19-07C0-4D34-8EE4-47715A62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613" y="2974498"/>
            <a:ext cx="470669" cy="470669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Patrick Star - Wikipedia">
            <a:extLst>
              <a:ext uri="{FF2B5EF4-FFF2-40B4-BE49-F238E27FC236}">
                <a16:creationId xmlns:a16="http://schemas.microsoft.com/office/drawing/2014/main" id="{E0B2E92B-B567-4F8E-8678-4C3F7274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163" y="2312306"/>
            <a:ext cx="470669" cy="470669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Patrick Star - Wikipedia">
            <a:extLst>
              <a:ext uri="{FF2B5EF4-FFF2-40B4-BE49-F238E27FC236}">
                <a16:creationId xmlns:a16="http://schemas.microsoft.com/office/drawing/2014/main" id="{8FBDEDE3-CF36-4004-945C-1CB002099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008" y="3017998"/>
            <a:ext cx="470669" cy="470669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SpongeBob SquarePants (character) - Wikipedia">
            <a:extLst>
              <a:ext uri="{FF2B5EF4-FFF2-40B4-BE49-F238E27FC236}">
                <a16:creationId xmlns:a16="http://schemas.microsoft.com/office/drawing/2014/main" id="{FAAA7B0A-F961-4388-9F52-991A01C01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615" y="2363733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pongeBob SquarePants (character) - Wikipedia">
            <a:extLst>
              <a:ext uri="{FF2B5EF4-FFF2-40B4-BE49-F238E27FC236}">
                <a16:creationId xmlns:a16="http://schemas.microsoft.com/office/drawing/2014/main" id="{D1160869-7F8D-4AB2-8103-ECD598095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452" y="1801543"/>
            <a:ext cx="421484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Patrick Star - Wikipedia">
            <a:extLst>
              <a:ext uri="{FF2B5EF4-FFF2-40B4-BE49-F238E27FC236}">
                <a16:creationId xmlns:a16="http://schemas.microsoft.com/office/drawing/2014/main" id="{0C60B544-EB1B-4C9A-9B6C-3E8FB6C0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622" y="3580725"/>
            <a:ext cx="470669" cy="470669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SpongeBob SquarePants (character) - Wikipedia">
            <a:extLst>
              <a:ext uri="{FF2B5EF4-FFF2-40B4-BE49-F238E27FC236}">
                <a16:creationId xmlns:a16="http://schemas.microsoft.com/office/drawing/2014/main" id="{29378E40-9191-4602-930A-ED0C4D00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2509" y="224438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D42529B-2C65-4176-BA7F-F0550B66C5FB}"/>
              </a:ext>
            </a:extLst>
          </p:cNvPr>
          <p:cNvCxnSpPr>
            <a:cxnSpLocks/>
          </p:cNvCxnSpPr>
          <p:nvPr/>
        </p:nvCxnSpPr>
        <p:spPr>
          <a:xfrm flipH="1" flipV="1">
            <a:off x="1923208" y="3019208"/>
            <a:ext cx="918426" cy="11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868E944B-6C7F-4FB2-9880-0F1581E68CFE}"/>
              </a:ext>
            </a:extLst>
          </p:cNvPr>
          <p:cNvCxnSpPr>
            <a:cxnSpLocks/>
          </p:cNvCxnSpPr>
          <p:nvPr/>
        </p:nvCxnSpPr>
        <p:spPr>
          <a:xfrm flipH="1" flipV="1">
            <a:off x="5994023" y="3053891"/>
            <a:ext cx="920765" cy="26617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9028B06D-F678-4939-9482-F42C2AF2409D}"/>
              </a:ext>
            </a:extLst>
          </p:cNvPr>
          <p:cNvCxnSpPr>
            <a:cxnSpLocks/>
          </p:cNvCxnSpPr>
          <p:nvPr/>
        </p:nvCxnSpPr>
        <p:spPr>
          <a:xfrm flipH="1" flipV="1">
            <a:off x="2604087" y="5046438"/>
            <a:ext cx="114685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AE2B307D-1340-4C51-BEAE-8C646D05B86E}"/>
              </a:ext>
            </a:extLst>
          </p:cNvPr>
          <p:cNvCxnSpPr>
            <a:cxnSpLocks/>
          </p:cNvCxnSpPr>
          <p:nvPr/>
        </p:nvCxnSpPr>
        <p:spPr>
          <a:xfrm flipH="1" flipV="1">
            <a:off x="5387328" y="5061906"/>
            <a:ext cx="1146857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 88">
            <a:extLst>
              <a:ext uri="{FF2B5EF4-FFF2-40B4-BE49-F238E27FC236}">
                <a16:creationId xmlns:a16="http://schemas.microsoft.com/office/drawing/2014/main" id="{C317B3E7-2030-4D2A-AC83-D981126DE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17982" y="5252118"/>
            <a:ext cx="650875" cy="595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5493E937-BE9A-4F0F-9F45-D41BCA715588}"/>
              </a:ext>
            </a:extLst>
          </p:cNvPr>
          <p:cNvCxnSpPr>
            <a:cxnSpLocks/>
          </p:cNvCxnSpPr>
          <p:nvPr/>
        </p:nvCxnSpPr>
        <p:spPr>
          <a:xfrm flipH="1" flipV="1">
            <a:off x="8234651" y="5073826"/>
            <a:ext cx="1146857" cy="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063AF1FE-AF05-4405-9D37-3A2E88FA4DB2}"/>
              </a:ext>
            </a:extLst>
          </p:cNvPr>
          <p:cNvCxnSpPr>
            <a:cxnSpLocks/>
          </p:cNvCxnSpPr>
          <p:nvPr/>
        </p:nvCxnSpPr>
        <p:spPr>
          <a:xfrm flipH="1">
            <a:off x="9892327" y="5104768"/>
            <a:ext cx="112419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2" descr="SpongeBob SquarePants (character) - Wikipedia">
            <a:extLst>
              <a:ext uri="{FF2B5EF4-FFF2-40B4-BE49-F238E27FC236}">
                <a16:creationId xmlns:a16="http://schemas.microsoft.com/office/drawing/2014/main" id="{11AE6E0D-5BF6-4E4B-AF1B-100859CA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9" y="5284347"/>
            <a:ext cx="616564" cy="61656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88ACAAD7-A9C6-44EC-AC71-BEA8FDD66B57}"/>
              </a:ext>
            </a:extLst>
          </p:cNvPr>
          <p:cNvCxnSpPr>
            <a:cxnSpLocks/>
          </p:cNvCxnSpPr>
          <p:nvPr/>
        </p:nvCxnSpPr>
        <p:spPr>
          <a:xfrm flipH="1" flipV="1">
            <a:off x="10495888" y="3654192"/>
            <a:ext cx="602523" cy="57454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0C653744-DC73-4714-AECF-A6182BC8B264}"/>
              </a:ext>
            </a:extLst>
          </p:cNvPr>
          <p:cNvCxnSpPr>
            <a:cxnSpLocks/>
          </p:cNvCxnSpPr>
          <p:nvPr/>
        </p:nvCxnSpPr>
        <p:spPr>
          <a:xfrm flipH="1" flipV="1">
            <a:off x="8366999" y="1602490"/>
            <a:ext cx="647062" cy="633218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906BC74C-7317-49ED-AB94-09C7A868A871}"/>
              </a:ext>
            </a:extLst>
          </p:cNvPr>
          <p:cNvCxnSpPr>
            <a:cxnSpLocks/>
          </p:cNvCxnSpPr>
          <p:nvPr/>
        </p:nvCxnSpPr>
        <p:spPr>
          <a:xfrm>
            <a:off x="7308878" y="1397010"/>
            <a:ext cx="0" cy="4799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ZoneTexte 128">
            <a:extLst>
              <a:ext uri="{FF2B5EF4-FFF2-40B4-BE49-F238E27FC236}">
                <a16:creationId xmlns:a16="http://schemas.microsoft.com/office/drawing/2014/main" id="{7607D465-1828-43F7-B9D9-1C2F6FCB0338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EE3A7BD7-8AC7-4782-B94E-579C1E3E0096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8086C838-A18C-4675-9A18-61311E801F90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2" descr="SpongeBob SquarePants (character) - Wikipedia">
            <a:extLst>
              <a:ext uri="{FF2B5EF4-FFF2-40B4-BE49-F238E27FC236}">
                <a16:creationId xmlns:a16="http://schemas.microsoft.com/office/drawing/2014/main" id="{868806E0-1719-48DA-829E-4567AD52F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70162" y="3206103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SpongeBob SquarePants (character) - Wikipedia">
            <a:extLst>
              <a:ext uri="{FF2B5EF4-FFF2-40B4-BE49-F238E27FC236}">
                <a16:creationId xmlns:a16="http://schemas.microsoft.com/office/drawing/2014/main" id="{4FF925DD-EDD0-4A0F-9271-C2C2B2647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81260" y="2839821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SpongeBob SquarePants (character) - Wikipedia">
            <a:extLst>
              <a:ext uri="{FF2B5EF4-FFF2-40B4-BE49-F238E27FC236}">
                <a16:creationId xmlns:a16="http://schemas.microsoft.com/office/drawing/2014/main" id="{1BE23833-BD14-4927-AC9C-12691C196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0143" y="2508305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SpongeBob SquarePants (character) - Wikipedia">
            <a:extLst>
              <a:ext uri="{FF2B5EF4-FFF2-40B4-BE49-F238E27FC236}">
                <a16:creationId xmlns:a16="http://schemas.microsoft.com/office/drawing/2014/main" id="{E12AB569-6F1D-4D9E-9876-112EB071A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61042" y="3451167"/>
            <a:ext cx="458812" cy="42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Image 149">
            <a:extLst>
              <a:ext uri="{FF2B5EF4-FFF2-40B4-BE49-F238E27FC236}">
                <a16:creationId xmlns:a16="http://schemas.microsoft.com/office/drawing/2014/main" id="{9A532F2D-BDDA-4125-BF19-2F3A4B8B3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1989" y="2472909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4" name="Image 153">
            <a:extLst>
              <a:ext uri="{FF2B5EF4-FFF2-40B4-BE49-F238E27FC236}">
                <a16:creationId xmlns:a16="http://schemas.microsoft.com/office/drawing/2014/main" id="{EE28C087-A546-49E6-94DA-44EC6FE43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3140" y="3295865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5" name="Image 154">
            <a:extLst>
              <a:ext uri="{FF2B5EF4-FFF2-40B4-BE49-F238E27FC236}">
                <a16:creationId xmlns:a16="http://schemas.microsoft.com/office/drawing/2014/main" id="{740702BA-9A0E-4953-8816-7171AAEC9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6950" y="3091975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156" name="Image 155">
            <a:extLst>
              <a:ext uri="{FF2B5EF4-FFF2-40B4-BE49-F238E27FC236}">
                <a16:creationId xmlns:a16="http://schemas.microsoft.com/office/drawing/2014/main" id="{A15129A3-9AA9-4DD1-8A1F-EAABC308B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46391" y="2357459"/>
            <a:ext cx="543091" cy="49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5ACA2F83-C875-4E61-87B5-ECCE4D3E109F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Context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0D0701A-A663-4D3F-9E6B-434340DE3492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E4518B9-B1D7-48E5-8015-298057278166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4813E4B-2D4D-C892-05AD-46241688E6C1}"/>
              </a:ext>
            </a:extLst>
          </p:cNvPr>
          <p:cNvSpPr txBox="1"/>
          <p:nvPr/>
        </p:nvSpPr>
        <p:spPr>
          <a:xfrm>
            <a:off x="7974206" y="906963"/>
            <a:ext cx="166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Mutualism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A4D5025-6EFB-E2F8-65AF-81657CE945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124" y="843941"/>
            <a:ext cx="570236" cy="56524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E306EF7-AA98-333F-A467-58076A1EB3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302" y="843941"/>
            <a:ext cx="570236" cy="56524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B6162A2-8732-AE52-741D-97E650CCAD3C}"/>
              </a:ext>
            </a:extLst>
          </p:cNvPr>
          <p:cNvSpPr txBox="1"/>
          <p:nvPr/>
        </p:nvSpPr>
        <p:spPr>
          <a:xfrm>
            <a:off x="10521420" y="718837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FCDB50-2551-5138-386F-D0C8D53D4E6F}"/>
              </a:ext>
            </a:extLst>
          </p:cNvPr>
          <p:cNvSpPr txBox="1"/>
          <p:nvPr/>
        </p:nvSpPr>
        <p:spPr>
          <a:xfrm>
            <a:off x="2686298" y="933010"/>
            <a:ext cx="297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Competition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6F88858-CD13-1D67-D0AA-F1E54BF2A2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76" y="903620"/>
            <a:ext cx="493792" cy="49138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6D508DE-E2F7-45A8-7DA1-3137E0FF41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32" y="908925"/>
            <a:ext cx="487831" cy="48544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29A72CD-656C-C679-8B47-078E302E9634}"/>
              </a:ext>
            </a:extLst>
          </p:cNvPr>
          <p:cNvSpPr txBox="1"/>
          <p:nvPr/>
        </p:nvSpPr>
        <p:spPr>
          <a:xfrm>
            <a:off x="5540000" y="719000"/>
            <a:ext cx="2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86585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E8AEECE-BD38-480C-AA28-B0063605299B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4053C1-7D6C-4E19-AA25-61AD7BA0662D}"/>
              </a:ext>
            </a:extLst>
          </p:cNvPr>
          <p:cNvSpPr/>
          <p:nvPr/>
        </p:nvSpPr>
        <p:spPr>
          <a:xfrm>
            <a:off x="3204236" y="5221919"/>
            <a:ext cx="7490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Drive the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convergence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of the niche of mutualistic species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C2BF563-1ED2-47BD-8C9E-9E3348DF5774}"/>
              </a:ext>
            </a:extLst>
          </p:cNvPr>
          <p:cNvSpPr/>
          <p:nvPr/>
        </p:nvSpPr>
        <p:spPr>
          <a:xfrm>
            <a:off x="2994990" y="2825325"/>
            <a:ext cx="7871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Promote the large-scale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cooccurrence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of mutualistic species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77F4C4-A366-47E5-AE94-08A9251E6D11}"/>
              </a:ext>
            </a:extLst>
          </p:cNvPr>
          <p:cNvSpPr/>
          <p:nvPr/>
        </p:nvSpPr>
        <p:spPr>
          <a:xfrm>
            <a:off x="1905871" y="1237544"/>
            <a:ext cx="969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Can </a:t>
            </a:r>
            <a:r>
              <a:rPr lang="en-US" sz="2400" b="1" dirty="0"/>
              <a:t>mutualistic interactions </a:t>
            </a:r>
            <a:r>
              <a:rPr lang="en-US" sz="2400" dirty="0"/>
              <a:t>outweigh the effects                                                     of </a:t>
            </a:r>
            <a:r>
              <a:rPr lang="en-US" sz="2400" b="1" dirty="0"/>
              <a:t>competition</a:t>
            </a:r>
            <a:r>
              <a:rPr lang="en-US" sz="2400" dirty="0"/>
              <a:t> at the </a:t>
            </a:r>
            <a:r>
              <a:rPr lang="en-US" sz="2400" b="1" dirty="0"/>
              <a:t>macroecological scale</a:t>
            </a:r>
            <a:r>
              <a:rPr lang="en-US" sz="2400" dirty="0"/>
              <a:t>?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41BFFA-FFBA-4886-B655-A5C76EDEA77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Questions &amp; Hypotheses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3C86165-44CB-4765-A39C-70EF10A69BFA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D4E1DBE-DD58-4259-8B9F-200500D7290A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05E50F2-7F82-45F4-B962-A844F23D9DDF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04BBC382-7ABF-475D-BA58-E0DA55E6C4FB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230295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4B0695-34D1-4727-B1E2-BFD0B130B80D}"/>
              </a:ext>
            </a:extLst>
          </p:cNvPr>
          <p:cNvSpPr/>
          <p:nvPr/>
        </p:nvSpPr>
        <p:spPr>
          <a:xfrm>
            <a:off x="-1" y="6498565"/>
            <a:ext cx="12192001" cy="359435"/>
          </a:xfrm>
          <a:prstGeom prst="rect">
            <a:avLst/>
          </a:prstGeom>
          <a:gradFill>
            <a:gsLst>
              <a:gs pos="0">
                <a:srgbClr val="112343"/>
              </a:gs>
              <a:gs pos="50000">
                <a:srgbClr val="26457C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E8AEECE-BD38-480C-AA28-B0063605299B}"/>
              </a:ext>
            </a:extLst>
          </p:cNvPr>
          <p:cNvSpPr txBox="1"/>
          <p:nvPr/>
        </p:nvSpPr>
        <p:spPr>
          <a:xfrm>
            <a:off x="11716248" y="6494701"/>
            <a:ext cx="42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4053C1-7D6C-4E19-AA25-61AD7BA0662D}"/>
              </a:ext>
            </a:extLst>
          </p:cNvPr>
          <p:cNvSpPr/>
          <p:nvPr/>
        </p:nvSpPr>
        <p:spPr>
          <a:xfrm>
            <a:off x="3204236" y="5221919"/>
            <a:ext cx="7490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Drive the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convergence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of the niche of mutualistic species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C2BF563-1ED2-47BD-8C9E-9E3348DF5774}"/>
              </a:ext>
            </a:extLst>
          </p:cNvPr>
          <p:cNvSpPr/>
          <p:nvPr/>
        </p:nvSpPr>
        <p:spPr>
          <a:xfrm>
            <a:off x="2994990" y="2825325"/>
            <a:ext cx="7871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Promote the large-scale </a:t>
            </a:r>
            <a:r>
              <a:rPr lang="en-US" sz="2400" b="1" dirty="0"/>
              <a:t>cooccurrence</a:t>
            </a:r>
            <a:r>
              <a:rPr lang="en-US" sz="2400" dirty="0"/>
              <a:t> of mutualistic species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77F4C4-A366-47E5-AE94-08A9251E6D11}"/>
              </a:ext>
            </a:extLst>
          </p:cNvPr>
          <p:cNvSpPr/>
          <p:nvPr/>
        </p:nvSpPr>
        <p:spPr>
          <a:xfrm>
            <a:off x="1905871" y="1237544"/>
            <a:ext cx="969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Can </a:t>
            </a:r>
            <a:r>
              <a:rPr lang="en-US" sz="2400" b="1" dirty="0"/>
              <a:t>mutualistic interactions </a:t>
            </a:r>
            <a:r>
              <a:rPr lang="en-US" sz="2400" dirty="0"/>
              <a:t>outweigh the effects                                              of </a:t>
            </a:r>
            <a:r>
              <a:rPr lang="en-US" sz="2400" b="1" dirty="0"/>
              <a:t>competition</a:t>
            </a:r>
            <a:r>
              <a:rPr lang="en-US" sz="2400" dirty="0"/>
              <a:t> at the </a:t>
            </a:r>
            <a:r>
              <a:rPr lang="en-US" sz="2400" b="1" dirty="0"/>
              <a:t>macroecological scale</a:t>
            </a:r>
            <a:r>
              <a:rPr lang="en-US" sz="2400" dirty="0"/>
              <a:t>?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41BFFA-FFBA-4886-B655-A5C76EDEA776}"/>
              </a:ext>
            </a:extLst>
          </p:cNvPr>
          <p:cNvSpPr txBox="1"/>
          <p:nvPr/>
        </p:nvSpPr>
        <p:spPr>
          <a:xfrm>
            <a:off x="559561" y="163773"/>
            <a:ext cx="1142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Questions &amp; Hypotheses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3C86165-44CB-4765-A39C-70EF10A69BFA}"/>
              </a:ext>
            </a:extLst>
          </p:cNvPr>
          <p:cNvSpPr txBox="1"/>
          <p:nvPr/>
        </p:nvSpPr>
        <p:spPr>
          <a:xfrm>
            <a:off x="231006" y="4966737"/>
            <a:ext cx="14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Niche evolution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D4E1DBE-DD58-4259-8B9F-200500D7290A}"/>
              </a:ext>
            </a:extLst>
          </p:cNvPr>
          <p:cNvSpPr txBox="1"/>
          <p:nvPr/>
        </p:nvSpPr>
        <p:spPr>
          <a:xfrm>
            <a:off x="395384" y="2609664"/>
            <a:ext cx="116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Spatial pattern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05E50F2-7F82-45F4-B962-A844F23D9DDF}"/>
              </a:ext>
            </a:extLst>
          </p:cNvPr>
          <p:cNvCxnSpPr>
            <a:cxnSpLocks/>
          </p:cNvCxnSpPr>
          <p:nvPr/>
        </p:nvCxnSpPr>
        <p:spPr>
          <a:xfrm flipV="1">
            <a:off x="1777476" y="4446105"/>
            <a:ext cx="10192191" cy="6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1DF560A-BC99-4E29-AEEA-8A9C5E7EA3C7}"/>
              </a:ext>
            </a:extLst>
          </p:cNvPr>
          <p:cNvSpPr txBox="1"/>
          <p:nvPr/>
        </p:nvSpPr>
        <p:spPr>
          <a:xfrm>
            <a:off x="122662" y="6494701"/>
            <a:ext cx="393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Maël Doré – SFE² - GfÖ - EEF – 2022</a:t>
            </a:r>
          </a:p>
        </p:txBody>
      </p:sp>
    </p:spTree>
    <p:extLst>
      <p:ext uri="{BB962C8B-B14F-4D97-AF65-F5344CB8AC3E}">
        <p14:creationId xmlns:p14="http://schemas.microsoft.com/office/powerpoint/2010/main" val="41570047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2587</Words>
  <Application>Microsoft Office PowerPoint</Application>
  <PresentationFormat>Grand écran</PresentationFormat>
  <Paragraphs>602</Paragraphs>
  <Slides>45</Slides>
  <Notes>45</Notes>
  <HiddenSlides>0</HiddenSlides>
  <MMClips>0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0</vt:i4>
      </vt:variant>
      <vt:variant>
        <vt:lpstr>Titres des diapositives</vt:lpstr>
      </vt:variant>
      <vt:variant>
        <vt:i4>45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Georgia Pro</vt:lpstr>
      <vt:lpstr>Harding</vt:lpstr>
      <vt:lpstr>Papyrus</vt:lpstr>
      <vt:lpstr>Times New Roman</vt:lpstr>
      <vt:lpstr>Verdana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Maël DORÉ</dc:creator>
  <cp:lastModifiedBy>Maël DORÉ</cp:lastModifiedBy>
  <cp:revision>126</cp:revision>
  <dcterms:created xsi:type="dcterms:W3CDTF">2022-11-18T13:14:26Z</dcterms:created>
  <dcterms:modified xsi:type="dcterms:W3CDTF">2022-11-26T16:59:12Z</dcterms:modified>
</cp:coreProperties>
</file>